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7" r:id="rId2"/>
    <p:sldId id="258"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89" d="100"/>
          <a:sy n="89" d="100"/>
        </p:scale>
        <p:origin x="120" y="1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B22CAF-0636-4194-A42E-6130D74EB0D3}" type="datetimeFigureOut">
              <a:rPr lang="en-US" smtClean="0"/>
              <a:t>2/7/2016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ED9FA6-95F1-4F0D-B5C7-CEA296511471}" type="slidenum">
              <a:rPr lang="en-US" smtClean="0"/>
              <a:t>‹#›</a:t>
            </a:fld>
            <a:endParaRPr lang="en-US"/>
          </a:p>
        </p:txBody>
      </p:sp>
    </p:spTree>
    <p:extLst>
      <p:ext uri="{BB962C8B-B14F-4D97-AF65-F5344CB8AC3E}">
        <p14:creationId xmlns:p14="http://schemas.microsoft.com/office/powerpoint/2010/main" val="41655232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7AC919D-BB88-473F-BB6A-2D6CBDEEEE02}" type="slidenum">
              <a:rPr lang="en-US" altLang="en-US">
                <a:solidFill>
                  <a:srgbClr val="000000"/>
                </a:solidFill>
              </a:rPr>
              <a:pPr>
                <a:spcBef>
                  <a:spcPct val="0"/>
                </a:spcBef>
              </a:pPr>
              <a:t>8</a:t>
            </a:fld>
            <a:endParaRPr lang="en-US" altLang="en-US">
              <a:solidFill>
                <a:srgbClr val="000000"/>
              </a:solidFill>
            </a:endParaRPr>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1144387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A128FA48-0A38-45EC-94A7-0519CFDDC3BF}" type="slidenum">
              <a:rPr lang="en-US" altLang="en-US">
                <a:solidFill>
                  <a:srgbClr val="000000"/>
                </a:solidFill>
              </a:rPr>
              <a:pPr>
                <a:spcBef>
                  <a:spcPct val="0"/>
                </a:spcBef>
              </a:pPr>
              <a:t>25</a:t>
            </a:fld>
            <a:endParaRPr lang="en-US" altLang="en-US">
              <a:solidFill>
                <a:srgbClr val="000000"/>
              </a:solidFill>
            </a:endParaRPr>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13332715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914400" y="2130426"/>
            <a:ext cx="10363200" cy="1470025"/>
          </a:xfrm>
        </p:spPr>
        <p:txBody>
          <a:bodyPr/>
          <a:lstStyle>
            <a:lvl1pPr>
              <a:defRPr b="1"/>
            </a:lvl1pPr>
          </a:lstStyle>
          <a:p>
            <a:r>
              <a:rPr lang="en-US"/>
              <a:t>Click to edit Master title style</a:t>
            </a:r>
          </a:p>
        </p:txBody>
      </p:sp>
      <p:sp>
        <p:nvSpPr>
          <p:cNvPr id="4099" name="Rectangle 3"/>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a:t>Click to edit Master subtitle style</a:t>
            </a:r>
          </a:p>
        </p:txBody>
      </p:sp>
      <p:sp>
        <p:nvSpPr>
          <p:cNvPr id="4" name="Rectangle 4"/>
          <p:cNvSpPr>
            <a:spLocks noGrp="1" noChangeArrowheads="1"/>
          </p:cNvSpPr>
          <p:nvPr>
            <p:ph type="dt" sz="half" idx="10"/>
          </p:nvPr>
        </p:nvSpPr>
        <p:spPr>
          <a:xfrm>
            <a:off x="609600" y="6245225"/>
            <a:ext cx="2844800" cy="476250"/>
          </a:xfrm>
        </p:spPr>
        <p:txBody>
          <a:bodyPr/>
          <a:lstStyle>
            <a:lvl1pPr>
              <a:defRPr sz="1400"/>
            </a:lvl1pPr>
          </a:lstStyle>
          <a:p>
            <a:pPr>
              <a:defRPr/>
            </a:pPr>
            <a:fld id="{50AE4283-D2B0-490F-8829-12D5E6B97922}" type="datetime1">
              <a:rPr lang="en-US">
                <a:solidFill>
                  <a:srgbClr val="000000"/>
                </a:solidFill>
              </a:rPr>
              <a:pPr>
                <a:defRPr/>
              </a:pPr>
              <a:t>2/7/2016</a:t>
            </a:fld>
            <a:endParaRPr lang="en-US">
              <a:solidFill>
                <a:srgbClr val="000000"/>
              </a:solidFill>
            </a:endParaRPr>
          </a:p>
        </p:txBody>
      </p:sp>
      <p:sp>
        <p:nvSpPr>
          <p:cNvPr id="5" name="Rectangle 5"/>
          <p:cNvSpPr>
            <a:spLocks noGrp="1" noChangeArrowheads="1"/>
          </p:cNvSpPr>
          <p:nvPr>
            <p:ph type="ftr" sz="quarter" idx="11"/>
          </p:nvPr>
        </p:nvSpPr>
        <p:spPr>
          <a:xfrm>
            <a:off x="4165600" y="6245225"/>
            <a:ext cx="3860800" cy="476250"/>
          </a:xfrm>
        </p:spPr>
        <p:txBody>
          <a:bodyPr/>
          <a:lstStyle>
            <a:lvl1pPr>
              <a:defRPr sz="1400"/>
            </a:lvl1pPr>
          </a:lstStyle>
          <a:p>
            <a:pPr>
              <a:defRPr/>
            </a:pPr>
            <a:r>
              <a:rPr lang="en-US">
                <a:solidFill>
                  <a:srgbClr val="000000"/>
                </a:solidFill>
              </a:rPr>
              <a:t>Kevin Sacerdote (Content)   www.brainybetty.com (Design)</a:t>
            </a:r>
          </a:p>
        </p:txBody>
      </p:sp>
      <p:sp>
        <p:nvSpPr>
          <p:cNvPr id="6" name="Rectangle 6"/>
          <p:cNvSpPr>
            <a:spLocks noGrp="1" noChangeArrowheads="1"/>
          </p:cNvSpPr>
          <p:nvPr>
            <p:ph type="sldNum" sz="quarter" idx="12"/>
          </p:nvPr>
        </p:nvSpPr>
        <p:spPr>
          <a:xfrm>
            <a:off x="8737600" y="6245225"/>
            <a:ext cx="2844800" cy="476250"/>
          </a:xfrm>
        </p:spPr>
        <p:txBody>
          <a:bodyPr/>
          <a:lstStyle>
            <a:lvl1pPr>
              <a:defRPr sz="1400" smtClean="0"/>
            </a:lvl1pPr>
          </a:lstStyle>
          <a:p>
            <a:pPr>
              <a:defRPr/>
            </a:pPr>
            <a:fld id="{A7161883-7A24-4E90-8CE1-37180E869F92}"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570350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12A0065-758D-4A61-9BA8-B85820E16A06}" type="datetime1">
              <a:rPr lang="en-US">
                <a:solidFill>
                  <a:srgbClr val="000000"/>
                </a:solidFill>
              </a:rPr>
              <a:pPr>
                <a:defRPr/>
              </a:pPr>
              <a:t>2/7/2016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Kevin Sacerdote (Content)   www.brainybetty.com (Design)</a:t>
            </a:r>
          </a:p>
        </p:txBody>
      </p:sp>
      <p:sp>
        <p:nvSpPr>
          <p:cNvPr id="6" name="Rectangle 6"/>
          <p:cNvSpPr>
            <a:spLocks noGrp="1" noChangeArrowheads="1"/>
          </p:cNvSpPr>
          <p:nvPr>
            <p:ph type="sldNum" sz="quarter" idx="12"/>
          </p:nvPr>
        </p:nvSpPr>
        <p:spPr>
          <a:ln/>
        </p:spPr>
        <p:txBody>
          <a:bodyPr/>
          <a:lstStyle>
            <a:lvl1pPr>
              <a:defRPr/>
            </a:lvl1pPr>
          </a:lstStyle>
          <a:p>
            <a:pPr>
              <a:defRPr/>
            </a:pPr>
            <a:fld id="{4EA938E9-B8FE-4776-A64E-8915506D1FEB}"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613452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9E06A8AE-D3F1-4533-8EBC-BAAF0B2B2806}" type="datetime1">
              <a:rPr lang="en-US">
                <a:solidFill>
                  <a:srgbClr val="000000"/>
                </a:solidFill>
              </a:rPr>
              <a:pPr>
                <a:defRPr/>
              </a:pPr>
              <a:t>2/7/2016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Kevin Sacerdote (Content)   www.brainybetty.com (Design)</a:t>
            </a:r>
          </a:p>
        </p:txBody>
      </p:sp>
      <p:sp>
        <p:nvSpPr>
          <p:cNvPr id="6" name="Rectangle 6"/>
          <p:cNvSpPr>
            <a:spLocks noGrp="1" noChangeArrowheads="1"/>
          </p:cNvSpPr>
          <p:nvPr>
            <p:ph type="sldNum" sz="quarter" idx="12"/>
          </p:nvPr>
        </p:nvSpPr>
        <p:spPr>
          <a:ln/>
        </p:spPr>
        <p:txBody>
          <a:bodyPr/>
          <a:lstStyle>
            <a:lvl1pPr>
              <a:defRPr/>
            </a:lvl1pPr>
          </a:lstStyle>
          <a:p>
            <a:pPr>
              <a:defRPr/>
            </a:pPr>
            <a:fld id="{101DE45A-600E-4DDA-8FC2-CF34FA3D90A4}"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7528926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09600" y="274638"/>
            <a:ext cx="109728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09600" y="1600200"/>
            <a:ext cx="53848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197600" y="1600200"/>
            <a:ext cx="53848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09600" y="3938589"/>
            <a:ext cx="53848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6197600" y="3938589"/>
            <a:ext cx="53848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958BE660-D663-42B6-9B36-FC03669A6A14}" type="datetime1">
              <a:rPr lang="en-US">
                <a:solidFill>
                  <a:srgbClr val="000000"/>
                </a:solidFill>
              </a:rPr>
              <a:pPr>
                <a:defRPr/>
              </a:pPr>
              <a:t>2/7/2016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Kevin Sacerdote (Content)   www.brainybetty.com (Design)</a:t>
            </a:r>
          </a:p>
        </p:txBody>
      </p:sp>
      <p:sp>
        <p:nvSpPr>
          <p:cNvPr id="9" name="Rectangle 6"/>
          <p:cNvSpPr>
            <a:spLocks noGrp="1" noChangeArrowheads="1"/>
          </p:cNvSpPr>
          <p:nvPr>
            <p:ph type="sldNum" sz="quarter" idx="12"/>
          </p:nvPr>
        </p:nvSpPr>
        <p:spPr>
          <a:ln/>
        </p:spPr>
        <p:txBody>
          <a:bodyPr/>
          <a:lstStyle>
            <a:lvl1pPr>
              <a:defRPr/>
            </a:lvl1pPr>
          </a:lstStyle>
          <a:p>
            <a:pPr>
              <a:defRPr/>
            </a:pPr>
            <a:fld id="{8B3DCD8C-5985-465E-8ADD-62EDA385AE08}"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1108526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28084" y="930275"/>
            <a:ext cx="103632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2147888"/>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197600" y="2147888"/>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914400" y="6292850"/>
            <a:ext cx="2540000" cy="457200"/>
          </a:xfrm>
        </p:spPr>
        <p:txBody>
          <a:bodyPr/>
          <a:lstStyle>
            <a:lvl1pPr>
              <a:defRPr/>
            </a:lvl1pPr>
          </a:lstStyle>
          <a:p>
            <a:pPr>
              <a:defRPr/>
            </a:pPr>
            <a:endParaRPr lang="en-US">
              <a:solidFill>
                <a:srgbClr val="000000"/>
              </a:solidFill>
            </a:endParaRPr>
          </a:p>
        </p:txBody>
      </p:sp>
      <p:sp>
        <p:nvSpPr>
          <p:cNvPr id="6" name="Footer Placeholder 5"/>
          <p:cNvSpPr>
            <a:spLocks noGrp="1"/>
          </p:cNvSpPr>
          <p:nvPr>
            <p:ph type="ftr" sz="quarter" idx="11"/>
          </p:nvPr>
        </p:nvSpPr>
        <p:spPr>
          <a:xfrm>
            <a:off x="4165600" y="6292850"/>
            <a:ext cx="3860800" cy="457200"/>
          </a:xfrm>
        </p:spPr>
        <p:txBody>
          <a:bodyPr/>
          <a:lstStyle>
            <a:lvl1pPr>
              <a:defRPr/>
            </a:lvl1pPr>
          </a:lstStyle>
          <a:p>
            <a:pPr>
              <a:defRPr/>
            </a:pPr>
            <a:endParaRPr lang="en-US">
              <a:solidFill>
                <a:srgbClr val="000000"/>
              </a:solidFill>
            </a:endParaRPr>
          </a:p>
        </p:txBody>
      </p:sp>
      <p:sp>
        <p:nvSpPr>
          <p:cNvPr id="7" name="Slide Number Placeholder 6"/>
          <p:cNvSpPr>
            <a:spLocks noGrp="1"/>
          </p:cNvSpPr>
          <p:nvPr>
            <p:ph type="sldNum" sz="quarter" idx="12"/>
          </p:nvPr>
        </p:nvSpPr>
        <p:spPr>
          <a:xfrm>
            <a:off x="8737600" y="6292850"/>
            <a:ext cx="2540000" cy="457200"/>
          </a:xfrm>
        </p:spPr>
        <p:txBody>
          <a:bodyPr/>
          <a:lstStyle>
            <a:lvl1pPr>
              <a:defRPr smtClean="0"/>
            </a:lvl1pPr>
          </a:lstStyle>
          <a:p>
            <a:pPr>
              <a:defRPr/>
            </a:pPr>
            <a:fld id="{6208EF56-B838-4F47-A644-3511773C7E03}"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6431897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09600" y="1600200"/>
            <a:ext cx="53848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09600" y="3938589"/>
            <a:ext cx="53848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6197600" y="1600201"/>
            <a:ext cx="5384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609600" y="6245225"/>
            <a:ext cx="2844800" cy="476250"/>
          </a:xfrm>
        </p:spPr>
        <p:txBody>
          <a:bodyPr/>
          <a:lstStyle>
            <a:lvl1pPr>
              <a:defRPr/>
            </a:lvl1pPr>
          </a:lstStyle>
          <a:p>
            <a:pPr>
              <a:defRPr/>
            </a:pPr>
            <a:endParaRPr lang="en-US">
              <a:solidFill>
                <a:srgbClr val="000000"/>
              </a:solidFill>
            </a:endParaRPr>
          </a:p>
        </p:txBody>
      </p:sp>
      <p:sp>
        <p:nvSpPr>
          <p:cNvPr id="7" name="Footer Placeholder 6"/>
          <p:cNvSpPr>
            <a:spLocks noGrp="1"/>
          </p:cNvSpPr>
          <p:nvPr>
            <p:ph type="ftr" sz="quarter" idx="11"/>
          </p:nvPr>
        </p:nvSpPr>
        <p:spPr>
          <a:xfrm>
            <a:off x="4165600" y="6245225"/>
            <a:ext cx="3860800" cy="476250"/>
          </a:xfrm>
        </p:spPr>
        <p:txBody>
          <a:bodyPr/>
          <a:lstStyle>
            <a:lvl1pPr>
              <a:defRPr/>
            </a:lvl1pPr>
          </a:lstStyle>
          <a:p>
            <a:pPr>
              <a:defRPr/>
            </a:pPr>
            <a:endParaRPr lang="en-US">
              <a:solidFill>
                <a:srgbClr val="000000"/>
              </a:solidFill>
            </a:endParaRPr>
          </a:p>
        </p:txBody>
      </p:sp>
      <p:sp>
        <p:nvSpPr>
          <p:cNvPr id="8" name="Slide Number Placeholder 7"/>
          <p:cNvSpPr>
            <a:spLocks noGrp="1"/>
          </p:cNvSpPr>
          <p:nvPr>
            <p:ph type="sldNum" sz="quarter" idx="12"/>
          </p:nvPr>
        </p:nvSpPr>
        <p:spPr>
          <a:xfrm>
            <a:off x="8737600" y="6245225"/>
            <a:ext cx="2844800" cy="476250"/>
          </a:xfrm>
        </p:spPr>
        <p:txBody>
          <a:bodyPr/>
          <a:lstStyle>
            <a:lvl1pPr>
              <a:defRPr smtClean="0"/>
            </a:lvl1pPr>
          </a:lstStyle>
          <a:p>
            <a:pPr>
              <a:defRPr/>
            </a:pPr>
            <a:fld id="{6D527BDA-D948-4ECC-B37B-AD840A6AE2F9}"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245575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A32E8E54-AA0E-40D3-8893-BEBED8F7A237}" type="datetime1">
              <a:rPr lang="en-US">
                <a:solidFill>
                  <a:srgbClr val="000000"/>
                </a:solidFill>
              </a:rPr>
              <a:pPr>
                <a:defRPr/>
              </a:pPr>
              <a:t>2/7/2016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Kevin Sacerdote (Content)   www.brainybetty.com (Design)</a:t>
            </a:r>
          </a:p>
        </p:txBody>
      </p:sp>
      <p:sp>
        <p:nvSpPr>
          <p:cNvPr id="6" name="Rectangle 6"/>
          <p:cNvSpPr>
            <a:spLocks noGrp="1" noChangeArrowheads="1"/>
          </p:cNvSpPr>
          <p:nvPr>
            <p:ph type="sldNum" sz="quarter" idx="12"/>
          </p:nvPr>
        </p:nvSpPr>
        <p:spPr>
          <a:ln/>
        </p:spPr>
        <p:txBody>
          <a:bodyPr/>
          <a:lstStyle>
            <a:lvl1pPr>
              <a:defRPr/>
            </a:lvl1pPr>
          </a:lstStyle>
          <a:p>
            <a:pPr>
              <a:defRPr/>
            </a:pPr>
            <a:fld id="{DA9961C6-29EA-4E32-B96D-D91228418228}"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240408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806ABB4-6AF3-4699-8BE7-6684ABE8A92C}" type="datetime1">
              <a:rPr lang="en-US">
                <a:solidFill>
                  <a:srgbClr val="000000"/>
                </a:solidFill>
              </a:rPr>
              <a:pPr>
                <a:defRPr/>
              </a:pPr>
              <a:t>2/7/2016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Kevin Sacerdote (Content)   www.brainybetty.com (Design)</a:t>
            </a:r>
          </a:p>
        </p:txBody>
      </p:sp>
      <p:sp>
        <p:nvSpPr>
          <p:cNvPr id="6" name="Rectangle 6"/>
          <p:cNvSpPr>
            <a:spLocks noGrp="1" noChangeArrowheads="1"/>
          </p:cNvSpPr>
          <p:nvPr>
            <p:ph type="sldNum" sz="quarter" idx="12"/>
          </p:nvPr>
        </p:nvSpPr>
        <p:spPr>
          <a:ln/>
        </p:spPr>
        <p:txBody>
          <a:bodyPr/>
          <a:lstStyle>
            <a:lvl1pPr>
              <a:defRPr/>
            </a:lvl1pPr>
          </a:lstStyle>
          <a:p>
            <a:pPr>
              <a:defRPr/>
            </a:pPr>
            <a:fld id="{3C162F36-2B79-4127-A21E-B8A928F0323E}"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5085073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FCB029B-B891-431C-A333-6C54C4E7D72F}" type="datetime1">
              <a:rPr lang="en-US">
                <a:solidFill>
                  <a:srgbClr val="000000"/>
                </a:solidFill>
              </a:rPr>
              <a:pPr>
                <a:defRPr/>
              </a:pPr>
              <a:t>2/7/2016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Kevin Sacerdote (Content)   www.brainybetty.com (Design)</a:t>
            </a:r>
          </a:p>
        </p:txBody>
      </p:sp>
      <p:sp>
        <p:nvSpPr>
          <p:cNvPr id="7" name="Rectangle 6"/>
          <p:cNvSpPr>
            <a:spLocks noGrp="1" noChangeArrowheads="1"/>
          </p:cNvSpPr>
          <p:nvPr>
            <p:ph type="sldNum" sz="quarter" idx="12"/>
          </p:nvPr>
        </p:nvSpPr>
        <p:spPr>
          <a:ln/>
        </p:spPr>
        <p:txBody>
          <a:bodyPr/>
          <a:lstStyle>
            <a:lvl1pPr>
              <a:defRPr/>
            </a:lvl1pPr>
          </a:lstStyle>
          <a:p>
            <a:pPr>
              <a:defRPr/>
            </a:pPr>
            <a:fld id="{F890C03A-1852-4633-893F-1571BEB36AD7}"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2769608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0D5BF30E-679E-4E02-BAA4-E6534F51B657}" type="datetime1">
              <a:rPr lang="en-US">
                <a:solidFill>
                  <a:srgbClr val="000000"/>
                </a:solidFill>
              </a:rPr>
              <a:pPr>
                <a:defRPr/>
              </a:pPr>
              <a:t>2/7/2016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Kevin Sacerdote (Content)   www.brainybetty.com (Design)</a:t>
            </a:r>
          </a:p>
        </p:txBody>
      </p:sp>
      <p:sp>
        <p:nvSpPr>
          <p:cNvPr id="9" name="Rectangle 6"/>
          <p:cNvSpPr>
            <a:spLocks noGrp="1" noChangeArrowheads="1"/>
          </p:cNvSpPr>
          <p:nvPr>
            <p:ph type="sldNum" sz="quarter" idx="12"/>
          </p:nvPr>
        </p:nvSpPr>
        <p:spPr>
          <a:ln/>
        </p:spPr>
        <p:txBody>
          <a:bodyPr/>
          <a:lstStyle>
            <a:lvl1pPr>
              <a:defRPr/>
            </a:lvl1pPr>
          </a:lstStyle>
          <a:p>
            <a:pPr>
              <a:defRPr/>
            </a:pPr>
            <a:fld id="{50669C53-720B-4A40-B486-D7C43386D9C2}"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1060483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8B187AAA-9AE0-4056-85F5-BF6FAA8299AD}" type="datetime1">
              <a:rPr lang="en-US">
                <a:solidFill>
                  <a:srgbClr val="000000"/>
                </a:solidFill>
              </a:rPr>
              <a:pPr>
                <a:defRPr/>
              </a:pPr>
              <a:t>2/7/2016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Kevin Sacerdote (Content)   www.brainybetty.com (Design)</a:t>
            </a:r>
          </a:p>
        </p:txBody>
      </p:sp>
      <p:sp>
        <p:nvSpPr>
          <p:cNvPr id="5" name="Rectangle 6"/>
          <p:cNvSpPr>
            <a:spLocks noGrp="1" noChangeArrowheads="1"/>
          </p:cNvSpPr>
          <p:nvPr>
            <p:ph type="sldNum" sz="quarter" idx="12"/>
          </p:nvPr>
        </p:nvSpPr>
        <p:spPr>
          <a:ln/>
        </p:spPr>
        <p:txBody>
          <a:bodyPr/>
          <a:lstStyle>
            <a:lvl1pPr>
              <a:defRPr/>
            </a:lvl1pPr>
          </a:lstStyle>
          <a:p>
            <a:pPr>
              <a:defRPr/>
            </a:pPr>
            <a:fld id="{A17B8019-6848-48F7-9803-E5B4F289BCED}"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1871327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C3E710C6-3915-4D78-9C92-B2FA7A7875D4}" type="datetime1">
              <a:rPr lang="en-US">
                <a:solidFill>
                  <a:srgbClr val="000000"/>
                </a:solidFill>
              </a:rPr>
              <a:pPr>
                <a:defRPr/>
              </a:pPr>
              <a:t>2/7/2016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Kevin Sacerdote (Content)   www.brainybetty.com (Design)</a:t>
            </a:r>
          </a:p>
        </p:txBody>
      </p:sp>
      <p:sp>
        <p:nvSpPr>
          <p:cNvPr id="4" name="Rectangle 6"/>
          <p:cNvSpPr>
            <a:spLocks noGrp="1" noChangeArrowheads="1"/>
          </p:cNvSpPr>
          <p:nvPr>
            <p:ph type="sldNum" sz="quarter" idx="12"/>
          </p:nvPr>
        </p:nvSpPr>
        <p:spPr>
          <a:ln/>
        </p:spPr>
        <p:txBody>
          <a:bodyPr/>
          <a:lstStyle>
            <a:lvl1pPr>
              <a:defRPr/>
            </a:lvl1pPr>
          </a:lstStyle>
          <a:p>
            <a:pPr>
              <a:defRPr/>
            </a:pPr>
            <a:fld id="{139DF230-B6E4-4E30-9526-85FF0BA2C96B}"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231417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0809C7F5-A993-4CA1-A914-5E2A64C36E72}" type="datetime1">
              <a:rPr lang="en-US">
                <a:solidFill>
                  <a:srgbClr val="000000"/>
                </a:solidFill>
              </a:rPr>
              <a:pPr>
                <a:defRPr/>
              </a:pPr>
              <a:t>2/7/2016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Kevin Sacerdote (Content)   www.brainybetty.com (Design)</a:t>
            </a:r>
          </a:p>
        </p:txBody>
      </p:sp>
      <p:sp>
        <p:nvSpPr>
          <p:cNvPr id="7" name="Rectangle 6"/>
          <p:cNvSpPr>
            <a:spLocks noGrp="1" noChangeArrowheads="1"/>
          </p:cNvSpPr>
          <p:nvPr>
            <p:ph type="sldNum" sz="quarter" idx="12"/>
          </p:nvPr>
        </p:nvSpPr>
        <p:spPr>
          <a:ln/>
        </p:spPr>
        <p:txBody>
          <a:bodyPr/>
          <a:lstStyle>
            <a:lvl1pPr>
              <a:defRPr/>
            </a:lvl1pPr>
          </a:lstStyle>
          <a:p>
            <a:pPr>
              <a:defRPr/>
            </a:pPr>
            <a:fld id="{7169D39D-1E45-49C5-8355-142442A4E65F}"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395663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7E2B95CE-9E72-4A23-BD09-75748C82E44A}" type="datetime1">
              <a:rPr lang="en-US">
                <a:solidFill>
                  <a:srgbClr val="000000"/>
                </a:solidFill>
              </a:rPr>
              <a:pPr>
                <a:defRPr/>
              </a:pPr>
              <a:t>2/7/2016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Kevin Sacerdote (Content)   www.brainybetty.com (Design)</a:t>
            </a:r>
          </a:p>
        </p:txBody>
      </p:sp>
      <p:sp>
        <p:nvSpPr>
          <p:cNvPr id="7" name="Rectangle 6"/>
          <p:cNvSpPr>
            <a:spLocks noGrp="1" noChangeArrowheads="1"/>
          </p:cNvSpPr>
          <p:nvPr>
            <p:ph type="sldNum" sz="quarter" idx="12"/>
          </p:nvPr>
        </p:nvSpPr>
        <p:spPr>
          <a:ln/>
        </p:spPr>
        <p:txBody>
          <a:bodyPr/>
          <a:lstStyle>
            <a:lvl1pPr>
              <a:defRPr/>
            </a:lvl1pPr>
          </a:lstStyle>
          <a:p>
            <a:pPr>
              <a:defRPr/>
            </a:pPr>
            <a:fld id="{7242126A-6AA3-4403-9484-E894936C7CBF}"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434272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0" y="6613526"/>
            <a:ext cx="28448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A524C854-9CF1-4F11-8CA1-FF978683B8FF}" type="datetime1">
              <a:rPr lang="en-US">
                <a:solidFill>
                  <a:srgbClr val="000000"/>
                </a:solidFill>
              </a:rPr>
              <a:pPr fontAlgn="base">
                <a:spcBef>
                  <a:spcPct val="0"/>
                </a:spcBef>
                <a:spcAft>
                  <a:spcPct val="0"/>
                </a:spcAft>
                <a:defRPr/>
              </a:pPr>
              <a:t>2/7/2016</a:t>
            </a:fld>
            <a:endParaRPr lang="en-US">
              <a:solidFill>
                <a:srgbClr val="000000"/>
              </a:solidFill>
            </a:endParaRPr>
          </a:p>
        </p:txBody>
      </p:sp>
      <p:sp>
        <p:nvSpPr>
          <p:cNvPr id="1029" name="Rectangle 5"/>
          <p:cNvSpPr>
            <a:spLocks noGrp="1" noChangeArrowheads="1"/>
          </p:cNvSpPr>
          <p:nvPr>
            <p:ph type="ftr" sz="quarter" idx="3"/>
          </p:nvPr>
        </p:nvSpPr>
        <p:spPr bwMode="auto">
          <a:xfrm>
            <a:off x="3149600" y="6613526"/>
            <a:ext cx="66040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r>
              <a:rPr lang="en-US">
                <a:solidFill>
                  <a:srgbClr val="000000"/>
                </a:solidFill>
              </a:rPr>
              <a:t>Kevin Sacerdote (Content)   www.brainybetty.com (Design)</a:t>
            </a:r>
          </a:p>
        </p:txBody>
      </p:sp>
      <p:sp>
        <p:nvSpPr>
          <p:cNvPr id="1030" name="Rectangle 6"/>
          <p:cNvSpPr>
            <a:spLocks noGrp="1" noChangeArrowheads="1"/>
          </p:cNvSpPr>
          <p:nvPr>
            <p:ph type="sldNum" sz="quarter" idx="4"/>
          </p:nvPr>
        </p:nvSpPr>
        <p:spPr bwMode="auto">
          <a:xfrm>
            <a:off x="10566400" y="6629400"/>
            <a:ext cx="1625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lvl1pPr>
          </a:lstStyle>
          <a:p>
            <a:pPr fontAlgn="base">
              <a:spcBef>
                <a:spcPct val="0"/>
              </a:spcBef>
              <a:spcAft>
                <a:spcPct val="0"/>
              </a:spcAft>
              <a:defRPr/>
            </a:pPr>
            <a:fld id="{7CEC2395-785D-4BE1-A67C-828631136041}" type="slidenum">
              <a:rPr lang="en-US" altLang="en-US">
                <a:solidFill>
                  <a:srgbClr val="000000"/>
                </a:solidFill>
              </a:rPr>
              <a:pPr fontAlgn="base">
                <a:spcBef>
                  <a:spcPct val="0"/>
                </a:spcBef>
                <a:spcAft>
                  <a:spcPct val="0"/>
                </a:spcAft>
                <a:defRPr/>
              </a:pPr>
              <a:t>‹#›</a:t>
            </a:fld>
            <a:endParaRPr lang="en-US" altLang="en-US">
              <a:solidFill>
                <a:srgbClr val="000000"/>
              </a:solidFill>
            </a:endParaRPr>
          </a:p>
        </p:txBody>
      </p:sp>
    </p:spTree>
    <p:extLst>
      <p:ext uri="{BB962C8B-B14F-4D97-AF65-F5344CB8AC3E}">
        <p14:creationId xmlns:p14="http://schemas.microsoft.com/office/powerpoint/2010/main" val="1243942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5" r:id="rId14"/>
  </p:sldLayoutIdLst>
  <p:hf hdr="0" dt="0"/>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charset="0"/>
        </a:defRPr>
      </a:lvl2pPr>
      <a:lvl3pPr algn="ctr" rtl="0" eaLnBrk="0" fontAlgn="base" hangingPunct="0">
        <a:spcBef>
          <a:spcPct val="0"/>
        </a:spcBef>
        <a:spcAft>
          <a:spcPct val="0"/>
        </a:spcAft>
        <a:defRPr sz="4400">
          <a:solidFill>
            <a:schemeClr val="tx1"/>
          </a:solidFill>
          <a:latin typeface="Arial" charset="0"/>
        </a:defRPr>
      </a:lvl3pPr>
      <a:lvl4pPr algn="ctr" rtl="0" eaLnBrk="0" fontAlgn="base" hangingPunct="0">
        <a:spcBef>
          <a:spcPct val="0"/>
        </a:spcBef>
        <a:spcAft>
          <a:spcPct val="0"/>
        </a:spcAft>
        <a:defRPr sz="4400">
          <a:solidFill>
            <a:schemeClr val="tx1"/>
          </a:solidFill>
          <a:latin typeface="Arial" charset="0"/>
        </a:defRPr>
      </a:lvl4pPr>
      <a:lvl5pPr algn="ctr" rtl="0" eaLnBrk="0" fontAlgn="base" hangingPunct="0">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2.xml"/><Relationship Id="rId5" Type="http://schemas.openxmlformats.org/officeDocument/2006/relationships/image" Target="../media/image16.jpeg"/><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uxU-7d_I6Hk&amp;feature=PlayList&amp;p=96D3F85DDC86900E&amp;playnext=1&amp;playnext_from=PL&amp;index=27"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7"/>
          <p:cNvSpPr>
            <a:spLocks noGrp="1"/>
          </p:cNvSpPr>
          <p:nvPr>
            <p:ph type="ctrTitle"/>
          </p:nvPr>
        </p:nvSpPr>
        <p:spPr>
          <a:xfrm>
            <a:off x="2209800" y="838200"/>
            <a:ext cx="7772400" cy="1752600"/>
          </a:xfrm>
        </p:spPr>
        <p:txBody>
          <a:bodyPr/>
          <a:lstStyle/>
          <a:p>
            <a:r>
              <a:rPr lang="en-US" altLang="en-US" sz="6600" b="0" i="1">
                <a:latin typeface="Baskerville Old Face" pitchFamily="18" charset="0"/>
              </a:rPr>
              <a:t>A Divided Berlin</a:t>
            </a:r>
          </a:p>
        </p:txBody>
      </p:sp>
      <p:sp>
        <p:nvSpPr>
          <p:cNvPr id="112643" name="Text Placeholder 6"/>
          <p:cNvSpPr>
            <a:spLocks noGrp="1"/>
          </p:cNvSpPr>
          <p:nvPr>
            <p:ph type="subTitle" idx="1"/>
          </p:nvPr>
        </p:nvSpPr>
        <p:spPr>
          <a:xfrm>
            <a:off x="2209800" y="2590800"/>
            <a:ext cx="7772400" cy="4114800"/>
          </a:xfrm>
        </p:spPr>
        <p:txBody>
          <a:bodyPr/>
          <a:lstStyle/>
          <a:p>
            <a:r>
              <a:rPr lang="en-US" altLang="en-US" smtClean="0"/>
              <a:t> </a:t>
            </a:r>
          </a:p>
          <a:p>
            <a:r>
              <a:rPr lang="en-US" altLang="en-US" i="1" smtClean="0">
                <a:latin typeface="Baskerville Old Face" pitchFamily="18" charset="0"/>
              </a:rPr>
              <a:t>Encyclopedia of the Cold War, Vol. 1 </a:t>
            </a:r>
          </a:p>
          <a:p>
            <a:r>
              <a:rPr lang="en-US" altLang="en-US" sz="1800" i="1">
                <a:latin typeface="Baskerville Old Face" pitchFamily="18" charset="0"/>
              </a:rPr>
              <a:t>(pp. 82-89) Routledge Press </a:t>
            </a:r>
          </a:p>
          <a:p>
            <a:r>
              <a:rPr lang="en-US" altLang="en-US" smtClean="0">
                <a:latin typeface="Baskerville Old Face" pitchFamily="18" charset="0"/>
              </a:rPr>
              <a:t>&amp; </a:t>
            </a:r>
          </a:p>
          <a:p>
            <a:r>
              <a:rPr lang="en-US" altLang="en-US" i="1" smtClean="0">
                <a:latin typeface="Baskerville Old Face" pitchFamily="18" charset="0"/>
              </a:rPr>
              <a:t>Daring Young Men </a:t>
            </a:r>
          </a:p>
          <a:p>
            <a:r>
              <a:rPr lang="en-US" altLang="en-US" sz="1800" i="1">
                <a:latin typeface="Baskerville Old Face" pitchFamily="18" charset="0"/>
              </a:rPr>
              <a:t>(pages as noted) Simon &amp; Schuster</a:t>
            </a:r>
          </a:p>
          <a:p>
            <a:endParaRPr lang="en-US" altLang="en-US" sz="1800"/>
          </a:p>
          <a:p>
            <a:endParaRPr lang="en-US" altLang="en-US" sz="1600"/>
          </a:p>
          <a:p>
            <a:r>
              <a:rPr lang="en-US" altLang="en-US" sz="1600" i="1"/>
              <a:t>(Sources)</a:t>
            </a:r>
          </a:p>
        </p:txBody>
      </p:sp>
    </p:spTree>
    <p:extLst>
      <p:ext uri="{BB962C8B-B14F-4D97-AF65-F5344CB8AC3E}">
        <p14:creationId xmlns:p14="http://schemas.microsoft.com/office/powerpoint/2010/main" val="5085080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le 1"/>
          <p:cNvSpPr>
            <a:spLocks noGrp="1"/>
          </p:cNvSpPr>
          <p:nvPr>
            <p:ph type="title"/>
          </p:nvPr>
        </p:nvSpPr>
        <p:spPr/>
        <p:txBody>
          <a:bodyPr/>
          <a:lstStyle/>
          <a:p>
            <a:r>
              <a:rPr lang="en-US" altLang="en-US" sz="6600" i="1">
                <a:latin typeface="Baskerville Old Face" pitchFamily="18" charset="0"/>
              </a:rPr>
              <a:t>Berlin</a:t>
            </a:r>
            <a:r>
              <a:rPr lang="en-US" altLang="en-US" sz="6600"/>
              <a:t> </a:t>
            </a:r>
            <a:br>
              <a:rPr lang="en-US" altLang="en-US" sz="6600"/>
            </a:br>
            <a:r>
              <a:rPr lang="en-US" altLang="en-US" sz="2000" b="1"/>
              <a:t>(overview)</a:t>
            </a:r>
          </a:p>
        </p:txBody>
      </p:sp>
      <p:sp>
        <p:nvSpPr>
          <p:cNvPr id="124931" name="Content Placeholder 2"/>
          <p:cNvSpPr>
            <a:spLocks noGrp="1"/>
          </p:cNvSpPr>
          <p:nvPr>
            <p:ph idx="1"/>
          </p:nvPr>
        </p:nvSpPr>
        <p:spPr>
          <a:xfrm>
            <a:off x="1905000" y="1600201"/>
            <a:ext cx="8229600" cy="4525963"/>
          </a:xfrm>
        </p:spPr>
        <p:txBody>
          <a:bodyPr/>
          <a:lstStyle/>
          <a:p>
            <a:endParaRPr lang="en-US" altLang="en-US" sz="2800" b="1"/>
          </a:p>
          <a:p>
            <a:r>
              <a:rPr lang="en-US" altLang="en-US" sz="2800" b="1"/>
              <a:t>Located 100 miles </a:t>
            </a:r>
            <a:r>
              <a:rPr lang="en-US" altLang="en-US" sz="2800" b="1" i="1" u="sng"/>
              <a:t>inside</a:t>
            </a:r>
            <a:r>
              <a:rPr lang="en-US" altLang="en-US" sz="2800" b="1"/>
              <a:t> of the Soviet Zone (1 of 4 zones)</a:t>
            </a:r>
          </a:p>
          <a:p>
            <a:pPr>
              <a:buFontTx/>
              <a:buNone/>
            </a:pPr>
            <a:endParaRPr lang="en-US" altLang="en-US" sz="2800" b="1"/>
          </a:p>
          <a:p>
            <a:r>
              <a:rPr lang="en-US" altLang="en-US" sz="2800" b="1"/>
              <a:t>From the Berlin Blockade (1949) until the fall of The Wall (1989) this divided city functioned as the symbolic capital of the Cold War</a:t>
            </a:r>
          </a:p>
        </p:txBody>
      </p:sp>
      <p:sp>
        <p:nvSpPr>
          <p:cNvPr id="124932"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solidFill>
                  <a:srgbClr val="000000"/>
                </a:solidFill>
              </a:rPr>
              <a:t>Kevin Sacerdote (Content)   www.brainybetty.com (Design)</a:t>
            </a:r>
          </a:p>
        </p:txBody>
      </p:sp>
      <p:sp>
        <p:nvSpPr>
          <p:cNvPr id="12493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B2EE0CF7-DF89-4B50-B194-6B8EA677DC95}" type="slidenum">
              <a:rPr lang="en-US" altLang="en-US" sz="1000">
                <a:solidFill>
                  <a:srgbClr val="000000"/>
                </a:solidFill>
              </a:rPr>
              <a:pPr>
                <a:spcBef>
                  <a:spcPct val="0"/>
                </a:spcBef>
                <a:buFontTx/>
                <a:buNone/>
              </a:pPr>
              <a:t>10</a:t>
            </a:fld>
            <a:endParaRPr lang="en-US" altLang="en-US" sz="1000">
              <a:solidFill>
                <a:srgbClr val="000000"/>
              </a:solidFill>
            </a:endParaRPr>
          </a:p>
        </p:txBody>
      </p:sp>
    </p:spTree>
    <p:extLst>
      <p:ext uri="{BB962C8B-B14F-4D97-AF65-F5344CB8AC3E}">
        <p14:creationId xmlns:p14="http://schemas.microsoft.com/office/powerpoint/2010/main" val="9233322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solidFill>
                  <a:srgbClr val="000000"/>
                </a:solidFill>
              </a:rPr>
              <a:t>Kevin Sacerdote (Content)   www.brainybetty.com (Design)</a:t>
            </a:r>
          </a:p>
        </p:txBody>
      </p:sp>
      <p:sp>
        <p:nvSpPr>
          <p:cNvPr id="1259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777AC050-0D39-49AA-8B6F-D233A22E9A80}" type="slidenum">
              <a:rPr lang="en-US" altLang="en-US" sz="1000">
                <a:solidFill>
                  <a:srgbClr val="000000"/>
                </a:solidFill>
              </a:rPr>
              <a:pPr>
                <a:spcBef>
                  <a:spcPct val="0"/>
                </a:spcBef>
                <a:buFontTx/>
                <a:buNone/>
              </a:pPr>
              <a:t>11</a:t>
            </a:fld>
            <a:endParaRPr lang="en-US" altLang="en-US" sz="1000">
              <a:solidFill>
                <a:srgbClr val="000000"/>
              </a:solidFill>
            </a:endParaRPr>
          </a:p>
        </p:txBody>
      </p:sp>
      <p:sp>
        <p:nvSpPr>
          <p:cNvPr id="125956" name="Rectangle 2"/>
          <p:cNvSpPr>
            <a:spLocks noGrp="1" noChangeArrowheads="1"/>
          </p:cNvSpPr>
          <p:nvPr>
            <p:ph type="title"/>
          </p:nvPr>
        </p:nvSpPr>
        <p:spPr/>
        <p:txBody>
          <a:bodyPr/>
          <a:lstStyle/>
          <a:p>
            <a:pPr eaLnBrk="1" hangingPunct="1"/>
            <a:r>
              <a:rPr lang="en-US" altLang="en-US" sz="4000" i="1">
                <a:latin typeface="Baskerville Old Face" pitchFamily="18" charset="0"/>
              </a:rPr>
              <a:t>Soviet Harassment in the Skies </a:t>
            </a:r>
            <a:br>
              <a:rPr lang="en-US" altLang="en-US" sz="4000" i="1">
                <a:latin typeface="Baskerville Old Face" pitchFamily="18" charset="0"/>
              </a:rPr>
            </a:br>
            <a:r>
              <a:rPr lang="en-US" altLang="en-US" sz="4000" i="1">
                <a:latin typeface="Baskerville Old Face" pitchFamily="18" charset="0"/>
              </a:rPr>
              <a:t>Around Berlin </a:t>
            </a:r>
            <a:r>
              <a:rPr lang="en-US" altLang="en-US" sz="2000" i="1"/>
              <a:t>(</a:t>
            </a:r>
            <a:r>
              <a:rPr lang="en-US" altLang="en-US" sz="2000" b="1" i="1" u="sng"/>
              <a:t>before</a:t>
            </a:r>
            <a:r>
              <a:rPr lang="en-US" altLang="en-US" sz="2000" i="1"/>
              <a:t> the airlift)</a:t>
            </a:r>
          </a:p>
        </p:txBody>
      </p:sp>
      <p:sp>
        <p:nvSpPr>
          <p:cNvPr id="125957" name="Rectangle 3"/>
          <p:cNvSpPr>
            <a:spLocks noGrp="1" noChangeArrowheads="1"/>
          </p:cNvSpPr>
          <p:nvPr>
            <p:ph type="body" idx="1"/>
          </p:nvPr>
        </p:nvSpPr>
        <p:spPr>
          <a:xfrm>
            <a:off x="1981200" y="1600200"/>
            <a:ext cx="8229600" cy="4953000"/>
          </a:xfrm>
        </p:spPr>
        <p:txBody>
          <a:bodyPr/>
          <a:lstStyle/>
          <a:p>
            <a:pPr algn="ctr" eaLnBrk="1" hangingPunct="1">
              <a:buFontTx/>
              <a:buNone/>
            </a:pPr>
            <a:r>
              <a:rPr lang="en-US" altLang="en-US" u="sng" smtClean="0"/>
              <a:t>April 5</a:t>
            </a:r>
            <a:r>
              <a:rPr lang="en-US" altLang="en-US" u="sng" baseline="30000" smtClean="0"/>
              <a:t>th</a:t>
            </a:r>
            <a:r>
              <a:rPr lang="en-US" altLang="en-US" u="sng" smtClean="0"/>
              <a:t>, 1948</a:t>
            </a:r>
          </a:p>
          <a:p>
            <a:pPr lvl="1" eaLnBrk="1" hangingPunct="1">
              <a:buFontTx/>
              <a:buNone/>
            </a:pPr>
            <a:r>
              <a:rPr lang="en-US" altLang="en-US" smtClean="0"/>
              <a:t>A Soviet YAK-3 (fighter plane) collided with a British Viking Airliner, killing all nineteen passengers and crew aboard as well as the Yak pilot </a:t>
            </a:r>
            <a:r>
              <a:rPr lang="en-US" altLang="en-US" sz="2000"/>
              <a:t>(</a:t>
            </a:r>
            <a:r>
              <a:rPr lang="en-US" altLang="en-US" sz="2000" i="1"/>
              <a:t>Daring Young Men</a:t>
            </a:r>
            <a:r>
              <a:rPr lang="en-US" altLang="en-US" sz="2000"/>
              <a:t>, Reeves, p.23)</a:t>
            </a:r>
          </a:p>
          <a:p>
            <a:pPr lvl="1" eaLnBrk="1" hangingPunct="1">
              <a:buFontTx/>
              <a:buNone/>
            </a:pPr>
            <a:endParaRPr lang="en-US" altLang="en-US" b="1" smtClean="0"/>
          </a:p>
          <a:p>
            <a:pPr lvl="1" eaLnBrk="1" hangingPunct="1">
              <a:buFontTx/>
              <a:buNone/>
            </a:pPr>
            <a:r>
              <a:rPr lang="en-US" altLang="en-US" smtClean="0"/>
              <a:t>The Soviets claim the</a:t>
            </a:r>
          </a:p>
          <a:p>
            <a:pPr lvl="1" eaLnBrk="1" hangingPunct="1">
              <a:buFontTx/>
              <a:buNone/>
            </a:pPr>
            <a:r>
              <a:rPr lang="en-US" altLang="en-US" smtClean="0"/>
              <a:t>Airline deliberately</a:t>
            </a:r>
          </a:p>
          <a:p>
            <a:pPr lvl="1" eaLnBrk="1" hangingPunct="1">
              <a:buFontTx/>
              <a:buNone/>
            </a:pPr>
            <a:r>
              <a:rPr lang="en-US" altLang="en-US" smtClean="0"/>
              <a:t>Rammed the Yak </a:t>
            </a:r>
          </a:p>
          <a:p>
            <a:pPr lvl="1" eaLnBrk="1" hangingPunct="1">
              <a:buFontTx/>
              <a:buNone/>
            </a:pPr>
            <a:r>
              <a:rPr lang="en-US" altLang="en-US" sz="2000"/>
              <a:t>        (Reeves, p. 23)</a:t>
            </a:r>
          </a:p>
          <a:p>
            <a:pPr lvl="1" eaLnBrk="1" hangingPunct="1">
              <a:buFontTx/>
              <a:buNone/>
            </a:pPr>
            <a:endParaRPr lang="en-US" altLang="en-US" b="1" smtClean="0"/>
          </a:p>
        </p:txBody>
      </p:sp>
      <p:pic>
        <p:nvPicPr>
          <p:cNvPr id="125958" name="Picture 4" descr="Yak-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4114801"/>
            <a:ext cx="3505200" cy="237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70729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solidFill>
                  <a:srgbClr val="000000"/>
                </a:solidFill>
              </a:rPr>
              <a:t>Kevin Sacerdote (Content)   www.brainybetty.com (Design)</a:t>
            </a:r>
          </a:p>
        </p:txBody>
      </p:sp>
      <p:sp>
        <p:nvSpPr>
          <p:cNvPr id="12697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B713FCE8-8078-4A94-A2BF-986A76D3A49C}" type="slidenum">
              <a:rPr lang="en-US" altLang="en-US" sz="1000">
                <a:solidFill>
                  <a:srgbClr val="000000"/>
                </a:solidFill>
              </a:rPr>
              <a:pPr>
                <a:spcBef>
                  <a:spcPct val="0"/>
                </a:spcBef>
                <a:buFontTx/>
                <a:buNone/>
              </a:pPr>
              <a:t>12</a:t>
            </a:fld>
            <a:endParaRPr lang="en-US" altLang="en-US" sz="1000">
              <a:solidFill>
                <a:srgbClr val="000000"/>
              </a:solidFill>
            </a:endParaRPr>
          </a:p>
        </p:txBody>
      </p:sp>
      <p:sp>
        <p:nvSpPr>
          <p:cNvPr id="126980" name="Rectangle 2"/>
          <p:cNvSpPr>
            <a:spLocks noGrp="1" noChangeArrowheads="1"/>
          </p:cNvSpPr>
          <p:nvPr>
            <p:ph type="title"/>
          </p:nvPr>
        </p:nvSpPr>
        <p:spPr>
          <a:xfrm>
            <a:off x="1981200" y="457200"/>
            <a:ext cx="8229600" cy="1524000"/>
          </a:xfrm>
        </p:spPr>
        <p:txBody>
          <a:bodyPr/>
          <a:lstStyle/>
          <a:p>
            <a:pPr eaLnBrk="1" hangingPunct="1"/>
            <a:r>
              <a:rPr lang="en-US" altLang="en-US" i="1" smtClean="0">
                <a:latin typeface="Baskerville Old Face" pitchFamily="18" charset="0"/>
              </a:rPr>
              <a:t>The Berlin Blockade/Airlift</a:t>
            </a:r>
            <a:r>
              <a:rPr lang="en-US" altLang="en-US" sz="3600" b="1"/>
              <a:t/>
            </a:r>
            <a:br>
              <a:rPr lang="en-US" altLang="en-US" sz="3600" b="1"/>
            </a:br>
            <a:r>
              <a:rPr lang="en-US" altLang="en-US" sz="2400" i="1">
                <a:latin typeface="Baskerville Old Face" pitchFamily="18" charset="0"/>
              </a:rPr>
              <a:t>June 24, 1948 – May 12, 1949 (Blockade)</a:t>
            </a:r>
            <a:br>
              <a:rPr lang="en-US" altLang="en-US" sz="2400" i="1">
                <a:latin typeface="Baskerville Old Face" pitchFamily="18" charset="0"/>
              </a:rPr>
            </a:br>
            <a:r>
              <a:rPr lang="en-US" altLang="en-US" sz="2400" i="1">
                <a:latin typeface="Baskerville Old Face" pitchFamily="18" charset="0"/>
              </a:rPr>
              <a:t>June 26, 1948 – September 30, 1949 (Airlift)</a:t>
            </a:r>
            <a:r>
              <a:rPr lang="en-US" altLang="en-US" sz="2400"/>
              <a:t/>
            </a:r>
            <a:br>
              <a:rPr lang="en-US" altLang="en-US" sz="2400"/>
            </a:br>
            <a:endParaRPr lang="en-US" altLang="en-US" sz="2400"/>
          </a:p>
        </p:txBody>
      </p:sp>
      <p:sp>
        <p:nvSpPr>
          <p:cNvPr id="126981" name="Rectangle 3"/>
          <p:cNvSpPr>
            <a:spLocks noGrp="1" noChangeArrowheads="1"/>
          </p:cNvSpPr>
          <p:nvPr>
            <p:ph type="body" idx="1"/>
          </p:nvPr>
        </p:nvSpPr>
        <p:spPr>
          <a:xfrm>
            <a:off x="2057400" y="2209800"/>
            <a:ext cx="8229600" cy="4114800"/>
          </a:xfrm>
        </p:spPr>
        <p:txBody>
          <a:bodyPr/>
          <a:lstStyle/>
          <a:p>
            <a:pPr eaLnBrk="1" hangingPunct="1"/>
            <a:r>
              <a:rPr lang="en-US" altLang="en-US" sz="2400" b="1"/>
              <a:t>June 18, 1948</a:t>
            </a:r>
            <a:r>
              <a:rPr lang="en-US" altLang="en-US" sz="2400"/>
              <a:t>  a quarrel over a new W. German currency &amp; and a pending election initiates the quarrel </a:t>
            </a:r>
          </a:p>
          <a:p>
            <a:pPr lvl="1" eaLnBrk="1" hangingPunct="1"/>
            <a:r>
              <a:rPr lang="en-US" altLang="en-US" sz="2000"/>
              <a:t>Communists are rumored to take a beating in the election</a:t>
            </a:r>
          </a:p>
          <a:p>
            <a:pPr eaLnBrk="1" hangingPunct="1"/>
            <a:r>
              <a:rPr lang="en-US" altLang="en-US" sz="2400" b="1" i="1"/>
              <a:t>Soviet Blockade</a:t>
            </a:r>
            <a:r>
              <a:rPr lang="en-US" altLang="en-US" sz="2400" b="1"/>
              <a:t> begins June 24, 1948</a:t>
            </a:r>
          </a:p>
          <a:p>
            <a:pPr eaLnBrk="1" hangingPunct="1"/>
            <a:endParaRPr lang="en-US" altLang="en-US" sz="2400" b="1"/>
          </a:p>
          <a:p>
            <a:pPr eaLnBrk="1" hangingPunct="1"/>
            <a:r>
              <a:rPr lang="en-US" altLang="en-US" sz="2400" b="1" i="1"/>
              <a:t>Airlift</a:t>
            </a:r>
            <a:r>
              <a:rPr lang="en-US" altLang="en-US" sz="2400" b="1"/>
              <a:t> (“Operation Vittles”/ The West v. “War of Erosion”/ USSR) Begins June 26, 1948</a:t>
            </a:r>
          </a:p>
          <a:p>
            <a:pPr lvl="1" eaLnBrk="1" hangingPunct="1"/>
            <a:r>
              <a:rPr lang="en-US" altLang="en-US" sz="2400" b="1"/>
              <a:t>2.3 million Germans in West Berlin</a:t>
            </a:r>
          </a:p>
          <a:p>
            <a:pPr lvl="1" eaLnBrk="1" hangingPunct="1"/>
            <a:r>
              <a:rPr lang="en-US" altLang="en-US" sz="2400" b="1"/>
              <a:t>Eventually Flights land at Tempelhof and Gatow Airports every ninety seconds</a:t>
            </a:r>
          </a:p>
        </p:txBody>
      </p:sp>
    </p:spTree>
    <p:extLst>
      <p:ext uri="{BB962C8B-B14F-4D97-AF65-F5344CB8AC3E}">
        <p14:creationId xmlns:p14="http://schemas.microsoft.com/office/powerpoint/2010/main" val="10762486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002" name="Picture 2" descr="BerlinAirlift4"/>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172200" y="1754188"/>
            <a:ext cx="4038600" cy="2970212"/>
          </a:xfrm>
          <a:noFill/>
        </p:spPr>
      </p:pic>
      <p:pic>
        <p:nvPicPr>
          <p:cNvPr id="128003" name="Picture 3" descr="BerlinAirlift"/>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981200" y="1752600"/>
            <a:ext cx="4038600" cy="3035300"/>
          </a:xfrm>
          <a:noFill/>
        </p:spPr>
      </p:pic>
      <p:sp>
        <p:nvSpPr>
          <p:cNvPr id="128004" name="Rectangle 4"/>
          <p:cNvSpPr>
            <a:spLocks noChangeArrowheads="1"/>
          </p:cNvSpPr>
          <p:nvPr/>
        </p:nvSpPr>
        <p:spPr bwMode="auto">
          <a:xfrm>
            <a:off x="2133600" y="5029200"/>
            <a:ext cx="8077200" cy="1524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fontAlgn="base">
              <a:spcBef>
                <a:spcPct val="0"/>
              </a:spcBef>
              <a:spcAft>
                <a:spcPct val="0"/>
              </a:spcAft>
              <a:buFontTx/>
              <a:buNone/>
            </a:pPr>
            <a:r>
              <a:rPr lang="en-US" altLang="en-US" sz="2400">
                <a:solidFill>
                  <a:srgbClr val="000000"/>
                </a:solidFill>
              </a:rPr>
              <a:t>The maximum effort of the airlift was the “Easter Parade” on April 16, 1949 when 1,398 sorties (one landing in Berlin every minute) delivered 12,940 short tons. </a:t>
            </a:r>
          </a:p>
        </p:txBody>
      </p:sp>
      <p:sp>
        <p:nvSpPr>
          <p:cNvPr id="128005" name="Rectangle 5"/>
          <p:cNvSpPr>
            <a:spLocks noGrp="1" noChangeArrowheads="1"/>
          </p:cNvSpPr>
          <p:nvPr>
            <p:ph type="title"/>
          </p:nvPr>
        </p:nvSpPr>
        <p:spPr>
          <a:noFill/>
        </p:spPr>
        <p:txBody>
          <a:bodyPr/>
          <a:lstStyle/>
          <a:p>
            <a:r>
              <a:rPr lang="en-US" altLang="en-US" smtClean="0"/>
              <a:t>Berlin Airlift</a:t>
            </a:r>
          </a:p>
        </p:txBody>
      </p:sp>
    </p:spTree>
    <p:extLst>
      <p:ext uri="{BB962C8B-B14F-4D97-AF65-F5344CB8AC3E}">
        <p14:creationId xmlns:p14="http://schemas.microsoft.com/office/powerpoint/2010/main" val="29437663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solidFill>
                  <a:srgbClr val="000000"/>
                </a:solidFill>
              </a:rPr>
              <a:t>Kevin Sacerdote (Content)   www.brainybetty.com (Design)</a:t>
            </a:r>
          </a:p>
        </p:txBody>
      </p:sp>
      <p:sp>
        <p:nvSpPr>
          <p:cNvPr id="12902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842D9A02-A918-49D2-9A12-6A5FDDFB65E0}" type="slidenum">
              <a:rPr lang="en-US" altLang="en-US" sz="1000">
                <a:solidFill>
                  <a:srgbClr val="000000"/>
                </a:solidFill>
              </a:rPr>
              <a:pPr>
                <a:spcBef>
                  <a:spcPct val="0"/>
                </a:spcBef>
                <a:buFontTx/>
                <a:buNone/>
              </a:pPr>
              <a:t>14</a:t>
            </a:fld>
            <a:endParaRPr lang="en-US" altLang="en-US" sz="1000">
              <a:solidFill>
                <a:srgbClr val="000000"/>
              </a:solidFill>
            </a:endParaRPr>
          </a:p>
        </p:txBody>
      </p:sp>
      <p:graphicFrame>
        <p:nvGraphicFramePr>
          <p:cNvPr id="46214" name="Group 134"/>
          <p:cNvGraphicFramePr>
            <a:graphicFrameLocks noGrp="1"/>
          </p:cNvGraphicFramePr>
          <p:nvPr/>
        </p:nvGraphicFramePr>
        <p:xfrm>
          <a:off x="2209800" y="1600200"/>
          <a:ext cx="7645400" cy="546100"/>
        </p:xfrm>
        <a:graphic>
          <a:graphicData uri="http://schemas.openxmlformats.org/drawingml/2006/table">
            <a:tbl>
              <a:tblPr/>
              <a:tblGrid>
                <a:gridCol w="1593850"/>
                <a:gridCol w="1555750"/>
                <a:gridCol w="1200150"/>
                <a:gridCol w="1098550"/>
                <a:gridCol w="1098550"/>
                <a:gridCol w="1098550"/>
              </a:tblGrid>
              <a:tr h="546100">
                <a:tc>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a:txBody>
                  <a:tcPr horzOverflow="overflow">
                    <a:lnL cap="flat">
                      <a:noFill/>
                    </a:lnL>
                    <a:lnR>
                      <a:noFill/>
                    </a:lnR>
                    <a:lnT cap="flat">
                      <a:noFill/>
                    </a:lnT>
                    <a:lnB cap="flat">
                      <a:noFill/>
                    </a:lnB>
                    <a:lnTlToBr>
                      <a:noFill/>
                    </a:lnTlToBr>
                    <a:lnBlToTr>
                      <a:noFill/>
                    </a:lnBlToTr>
                    <a:noFill/>
                  </a:tcPr>
                </a:tc>
                <a:tc>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a:txBody>
                  <a:tcPr horzOverflow="overflow">
                    <a:lnL>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1" i="0" u="none" strike="noStrike" cap="none" normalizeH="0" baseline="0" smtClean="0">
                        <a:ln>
                          <a:noFill/>
                        </a:ln>
                        <a:solidFill>
                          <a:schemeClr val="tx1"/>
                        </a:solidFill>
                        <a:effectLst/>
                        <a:latin typeface="Arial" charset="0"/>
                      </a:endParaRPr>
                    </a:p>
                  </a:txBody>
                  <a:tcPr horzOverflow="overflow">
                    <a:lnL>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1" i="0" u="none" strike="noStrike" cap="none" normalizeH="0" baseline="0" smtClean="0">
                        <a:ln>
                          <a:noFill/>
                        </a:ln>
                        <a:solidFill>
                          <a:schemeClr val="tx1"/>
                        </a:solidFill>
                        <a:effectLst/>
                        <a:latin typeface="Arial" charset="0"/>
                      </a:endParaRPr>
                    </a:p>
                  </a:txBody>
                  <a:tcPr horzOverflow="overflow">
                    <a:lnL>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1" i="0" u="none" strike="noStrike" cap="none" normalizeH="0" baseline="0" smtClean="0">
                        <a:ln>
                          <a:noFill/>
                        </a:ln>
                        <a:solidFill>
                          <a:schemeClr val="tx1"/>
                        </a:solidFill>
                        <a:effectLst/>
                        <a:latin typeface="Arial" charset="0"/>
                      </a:endParaRPr>
                    </a:p>
                  </a:txBody>
                  <a:tcPr horzOverflow="overflow">
                    <a:lnL>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1" i="0" u="none" strike="noStrike" cap="none" normalizeH="0" baseline="0" smtClean="0">
                        <a:ln>
                          <a:noFill/>
                        </a:ln>
                        <a:solidFill>
                          <a:schemeClr val="tx1"/>
                        </a:solidFill>
                        <a:effectLst/>
                        <a:latin typeface="Arial" charset="0"/>
                      </a:endParaRPr>
                    </a:p>
                  </a:txBody>
                  <a:tcPr horzOverflow="overflow">
                    <a:lnL>
                      <a:noFill/>
                    </a:lnL>
                    <a:lnR cap="flat">
                      <a:noFill/>
                    </a:lnR>
                    <a:lnT cap="flat">
                      <a:noFill/>
                    </a:lnT>
                    <a:lnB cap="flat">
                      <a:noFill/>
                    </a:lnB>
                    <a:lnTlToBr>
                      <a:noFill/>
                    </a:lnTlToBr>
                    <a:lnBlToTr>
                      <a:noFill/>
                    </a:lnBlToTr>
                    <a:noFill/>
                  </a:tcPr>
                </a:tc>
              </a:tr>
            </a:tbl>
          </a:graphicData>
        </a:graphic>
      </p:graphicFrame>
      <p:sp>
        <p:nvSpPr>
          <p:cNvPr id="129035" name="Rectangle 123"/>
          <p:cNvSpPr>
            <a:spLocks noGrp="1" noChangeArrowheads="1"/>
          </p:cNvSpPr>
          <p:nvPr>
            <p:ph type="title"/>
          </p:nvPr>
        </p:nvSpPr>
        <p:spPr/>
        <p:txBody>
          <a:bodyPr/>
          <a:lstStyle/>
          <a:p>
            <a:pPr eaLnBrk="1" hangingPunct="1"/>
            <a:r>
              <a:rPr lang="en-US" altLang="en-US" smtClean="0"/>
              <a:t>Airlift Flights</a:t>
            </a:r>
          </a:p>
        </p:txBody>
      </p:sp>
      <p:sp>
        <p:nvSpPr>
          <p:cNvPr id="129036" name="Rectangle 135"/>
          <p:cNvSpPr>
            <a:spLocks noGrp="1" noChangeArrowheads="1"/>
          </p:cNvSpPr>
          <p:nvPr>
            <p:ph type="body" idx="1"/>
          </p:nvPr>
        </p:nvSpPr>
        <p:spPr>
          <a:xfrm>
            <a:off x="1981200" y="1219201"/>
            <a:ext cx="8229600" cy="4906963"/>
          </a:xfrm>
        </p:spPr>
        <p:txBody>
          <a:bodyPr/>
          <a:lstStyle/>
          <a:p>
            <a:pPr eaLnBrk="1" hangingPunct="1">
              <a:lnSpc>
                <a:spcPct val="80000"/>
              </a:lnSpc>
            </a:pPr>
            <a:r>
              <a:rPr lang="en-US" altLang="en-US" sz="2800" b="1"/>
              <a:t>USA                189,963</a:t>
            </a:r>
          </a:p>
          <a:p>
            <a:pPr eaLnBrk="1" hangingPunct="1">
              <a:lnSpc>
                <a:spcPct val="80000"/>
              </a:lnSpc>
            </a:pPr>
            <a:r>
              <a:rPr lang="en-US" altLang="en-US" sz="2800" b="1"/>
              <a:t>UK	                    87,841</a:t>
            </a:r>
          </a:p>
          <a:p>
            <a:pPr eaLnBrk="1" hangingPunct="1">
              <a:lnSpc>
                <a:spcPct val="80000"/>
              </a:lnSpc>
            </a:pPr>
            <a:r>
              <a:rPr lang="en-US" altLang="en-US" sz="2800" b="1"/>
              <a:t>France                   424</a:t>
            </a:r>
          </a:p>
          <a:p>
            <a:pPr eaLnBrk="1" hangingPunct="1">
              <a:lnSpc>
                <a:spcPct val="80000"/>
              </a:lnSpc>
              <a:buFontTx/>
              <a:buNone/>
            </a:pPr>
            <a:endParaRPr lang="en-US" altLang="en-US" sz="2800" b="1"/>
          </a:p>
          <a:p>
            <a:pPr eaLnBrk="1" hangingPunct="1">
              <a:lnSpc>
                <a:spcPct val="80000"/>
              </a:lnSpc>
              <a:buFontTx/>
              <a:buNone/>
            </a:pPr>
            <a:r>
              <a:rPr lang="en-US" altLang="en-US" sz="1400" b="1"/>
              <a:t>*</a:t>
            </a:r>
            <a:r>
              <a:rPr lang="en-US" altLang="en-US" sz="2400" b="1" i="1"/>
              <a:t>586,901 flying hours were flown</a:t>
            </a:r>
          </a:p>
          <a:p>
            <a:pPr eaLnBrk="1" hangingPunct="1">
              <a:lnSpc>
                <a:spcPct val="80000"/>
              </a:lnSpc>
              <a:buFontTx/>
              <a:buNone/>
            </a:pPr>
            <a:r>
              <a:rPr lang="en-US" altLang="en-US" sz="2400" b="1" i="1"/>
              <a:t>*Thirty-two Americans Died</a:t>
            </a:r>
          </a:p>
          <a:p>
            <a:pPr eaLnBrk="1" hangingPunct="1">
              <a:lnSpc>
                <a:spcPct val="80000"/>
              </a:lnSpc>
              <a:buFontTx/>
              <a:buNone/>
            </a:pPr>
            <a:r>
              <a:rPr lang="en-US" altLang="en-US" sz="2400" b="1" i="1"/>
              <a:t>*Thirty-Nine Brits Died</a:t>
            </a:r>
          </a:p>
          <a:p>
            <a:pPr eaLnBrk="1" hangingPunct="1">
              <a:lnSpc>
                <a:spcPct val="80000"/>
              </a:lnSpc>
              <a:buFontTx/>
              <a:buNone/>
            </a:pPr>
            <a:r>
              <a:rPr lang="en-US" altLang="en-US" sz="2400" b="1" i="1"/>
              <a:t>*Nine – 12 Germans Died</a:t>
            </a:r>
          </a:p>
          <a:p>
            <a:pPr eaLnBrk="1" hangingPunct="1">
              <a:lnSpc>
                <a:spcPct val="80000"/>
              </a:lnSpc>
              <a:buFontTx/>
              <a:buNone/>
            </a:pPr>
            <a:endParaRPr lang="en-US" altLang="en-US" sz="1400" b="1" i="1"/>
          </a:p>
          <a:p>
            <a:pPr eaLnBrk="1" hangingPunct="1">
              <a:lnSpc>
                <a:spcPct val="80000"/>
              </a:lnSpc>
              <a:buFontTx/>
              <a:buNone/>
            </a:pPr>
            <a:r>
              <a:rPr lang="en-US" altLang="en-US" sz="2000" b="1" i="1" u="sng"/>
              <a:t>Items</a:t>
            </a:r>
            <a:r>
              <a:rPr lang="en-US" altLang="en-US" sz="2000" b="1" i="1"/>
              <a:t>:</a:t>
            </a:r>
            <a:r>
              <a:rPr lang="en-US" altLang="en-US" sz="1600" b="1" i="1"/>
              <a:t>  	</a:t>
            </a:r>
            <a:r>
              <a:rPr lang="en-US" altLang="en-US" sz="2000" b="1" i="1"/>
              <a:t>Coal, Flour,Toothpaste, food, newspapers, medical supplies, steamrollers, equipment for generating electrical power</a:t>
            </a:r>
          </a:p>
          <a:p>
            <a:pPr eaLnBrk="1" hangingPunct="1">
              <a:lnSpc>
                <a:spcPct val="80000"/>
              </a:lnSpc>
              <a:buFontTx/>
              <a:buNone/>
            </a:pPr>
            <a:endParaRPr lang="en-US" altLang="en-US" sz="2000" b="1" i="1"/>
          </a:p>
          <a:p>
            <a:pPr eaLnBrk="1" hangingPunct="1">
              <a:lnSpc>
                <a:spcPct val="80000"/>
              </a:lnSpc>
              <a:buFontTx/>
              <a:buNone/>
            </a:pPr>
            <a:r>
              <a:rPr lang="en-US" altLang="en-US" sz="1200" b="1"/>
              <a:t>Source: </a:t>
            </a:r>
            <a:r>
              <a:rPr lang="en-US" altLang="en-US" sz="1200" b="1" i="1"/>
              <a:t>USAFE -Berlin Airlift &amp; Daring Young Men </a:t>
            </a:r>
            <a:r>
              <a:rPr lang="en-US" altLang="en-US" sz="1200" b="1"/>
              <a:t>(Reeves)</a:t>
            </a:r>
            <a:r>
              <a:rPr lang="en-US" altLang="en-US" sz="1200" b="1" i="1"/>
              <a:t/>
            </a:r>
            <a:br>
              <a:rPr lang="en-US" altLang="en-US" sz="1200" b="1" i="1"/>
            </a:br>
            <a:endParaRPr lang="en-US" altLang="en-US" sz="1200" b="1" i="1"/>
          </a:p>
          <a:p>
            <a:pPr eaLnBrk="1" hangingPunct="1">
              <a:lnSpc>
                <a:spcPct val="80000"/>
              </a:lnSpc>
            </a:pPr>
            <a:endParaRPr lang="en-US" altLang="en-US" sz="1800" b="1"/>
          </a:p>
          <a:p>
            <a:pPr eaLnBrk="1" hangingPunct="1">
              <a:lnSpc>
                <a:spcPct val="80000"/>
              </a:lnSpc>
            </a:pPr>
            <a:endParaRPr lang="en-US" altLang="en-US" sz="1800" b="1"/>
          </a:p>
        </p:txBody>
      </p:sp>
    </p:spTree>
    <p:extLst>
      <p:ext uri="{BB962C8B-B14F-4D97-AF65-F5344CB8AC3E}">
        <p14:creationId xmlns:p14="http://schemas.microsoft.com/office/powerpoint/2010/main" val="41587110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solidFill>
                  <a:srgbClr val="000000"/>
                </a:solidFill>
              </a:rPr>
              <a:t>Kevin Sacerdote (Content)   www.brainybetty.com (Design)</a:t>
            </a:r>
          </a:p>
        </p:txBody>
      </p:sp>
      <p:sp>
        <p:nvSpPr>
          <p:cNvPr id="13005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097C8FA5-CFE0-4CA0-B297-D80EEBE64BDE}" type="slidenum">
              <a:rPr lang="en-US" altLang="en-US" sz="1000">
                <a:solidFill>
                  <a:srgbClr val="000000"/>
                </a:solidFill>
              </a:rPr>
              <a:pPr>
                <a:spcBef>
                  <a:spcPct val="0"/>
                </a:spcBef>
                <a:buFontTx/>
                <a:buNone/>
              </a:pPr>
              <a:t>15</a:t>
            </a:fld>
            <a:endParaRPr lang="en-US" altLang="en-US" sz="1000">
              <a:solidFill>
                <a:srgbClr val="000000"/>
              </a:solidFill>
            </a:endParaRPr>
          </a:p>
        </p:txBody>
      </p:sp>
      <p:sp>
        <p:nvSpPr>
          <p:cNvPr id="130052" name="Rectangle 2"/>
          <p:cNvSpPr>
            <a:spLocks noGrp="1" noChangeArrowheads="1"/>
          </p:cNvSpPr>
          <p:nvPr>
            <p:ph type="title"/>
          </p:nvPr>
        </p:nvSpPr>
        <p:spPr/>
        <p:txBody>
          <a:bodyPr/>
          <a:lstStyle/>
          <a:p>
            <a:pPr eaLnBrk="1" hangingPunct="1"/>
            <a:r>
              <a:rPr lang="en-US" altLang="en-US" sz="4000"/>
              <a:t>Number of Passengers </a:t>
            </a:r>
            <a:br>
              <a:rPr lang="en-US" altLang="en-US" sz="4000"/>
            </a:br>
            <a:r>
              <a:rPr lang="en-US" altLang="en-US" sz="4000"/>
              <a:t>Taken in or out of Berlin</a:t>
            </a:r>
          </a:p>
        </p:txBody>
      </p:sp>
      <p:sp>
        <p:nvSpPr>
          <p:cNvPr id="130053" name="Rectangle 3"/>
          <p:cNvSpPr>
            <a:spLocks noGrp="1" noChangeArrowheads="1"/>
          </p:cNvSpPr>
          <p:nvPr>
            <p:ph type="body" idx="1"/>
          </p:nvPr>
        </p:nvSpPr>
        <p:spPr/>
        <p:txBody>
          <a:bodyPr/>
          <a:lstStyle/>
          <a:p>
            <a:pPr eaLnBrk="1" fontAlgn="t" hangingPunct="1">
              <a:spcBef>
                <a:spcPct val="0"/>
              </a:spcBef>
              <a:buFontTx/>
              <a:buNone/>
            </a:pPr>
            <a:r>
              <a:rPr lang="en-US" altLang="en-US" b="1" smtClean="0"/>
              <a:t>Passengers		In		Out	</a:t>
            </a:r>
          </a:p>
          <a:p>
            <a:pPr eaLnBrk="1" fontAlgn="t" hangingPunct="1">
              <a:spcBef>
                <a:spcPct val="0"/>
              </a:spcBef>
              <a:buFontTx/>
              <a:buNone/>
            </a:pPr>
            <a:endParaRPr lang="en-US" altLang="en-US" b="1" smtClean="0"/>
          </a:p>
          <a:p>
            <a:pPr eaLnBrk="1" fontAlgn="t" hangingPunct="1">
              <a:spcBef>
                <a:spcPct val="0"/>
              </a:spcBef>
            </a:pPr>
            <a:r>
              <a:rPr lang="en-US" altLang="en-US" b="1" smtClean="0"/>
              <a:t>USA			25,263	37,486</a:t>
            </a:r>
          </a:p>
          <a:p>
            <a:pPr eaLnBrk="1" fontAlgn="t" hangingPunct="1">
              <a:spcBef>
                <a:spcPct val="0"/>
              </a:spcBef>
              <a:buFontTx/>
              <a:buNone/>
            </a:pPr>
            <a:r>
              <a:rPr lang="en-US" altLang="en-US" b="1" smtClean="0"/>
              <a:t>	</a:t>
            </a:r>
          </a:p>
          <a:p>
            <a:pPr eaLnBrk="1" fontAlgn="t" hangingPunct="1">
              <a:spcBef>
                <a:spcPct val="0"/>
              </a:spcBef>
            </a:pPr>
            <a:r>
              <a:rPr lang="en-US" altLang="en-US" b="1" smtClean="0"/>
              <a:t>UK			3,815	130,091</a:t>
            </a:r>
          </a:p>
          <a:p>
            <a:pPr eaLnBrk="1" fontAlgn="t" hangingPunct="1">
              <a:spcBef>
                <a:spcPct val="0"/>
              </a:spcBef>
              <a:buFontTx/>
              <a:buNone/>
            </a:pPr>
            <a:r>
              <a:rPr lang="en-US" altLang="en-US" b="1" smtClean="0"/>
              <a:t>	</a:t>
            </a:r>
          </a:p>
          <a:p>
            <a:pPr eaLnBrk="1" fontAlgn="t" hangingPunct="1">
              <a:spcBef>
                <a:spcPct val="0"/>
              </a:spcBef>
            </a:pPr>
            <a:r>
              <a:rPr lang="en-US" altLang="en-US" b="1" smtClean="0"/>
              <a:t>France			10,000 *</a:t>
            </a:r>
          </a:p>
          <a:p>
            <a:pPr lvl="1" eaLnBrk="1" fontAlgn="t" hangingPunct="1">
              <a:spcBef>
                <a:spcPct val="0"/>
              </a:spcBef>
            </a:pPr>
            <a:r>
              <a:rPr lang="en-US" altLang="en-US" b="1" smtClean="0"/>
              <a:t>(in &amp; out combined)		</a:t>
            </a:r>
          </a:p>
        </p:txBody>
      </p:sp>
    </p:spTree>
    <p:extLst>
      <p:ext uri="{BB962C8B-B14F-4D97-AF65-F5344CB8AC3E}">
        <p14:creationId xmlns:p14="http://schemas.microsoft.com/office/powerpoint/2010/main" val="20597994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Footer Placeholder 7"/>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solidFill>
                  <a:srgbClr val="000000"/>
                </a:solidFill>
              </a:rPr>
              <a:t>Kevin Sacerdote (Content)   www.brainybetty.com (Design)</a:t>
            </a:r>
          </a:p>
        </p:txBody>
      </p:sp>
      <p:sp>
        <p:nvSpPr>
          <p:cNvPr id="131075" name="Slide Number Placeholder 8"/>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027C4879-F3FE-4ACE-AC12-21E5E540E9E5}" type="slidenum">
              <a:rPr lang="en-US" altLang="en-US" sz="1000">
                <a:solidFill>
                  <a:srgbClr val="000000"/>
                </a:solidFill>
              </a:rPr>
              <a:pPr>
                <a:spcBef>
                  <a:spcPct val="0"/>
                </a:spcBef>
                <a:buFontTx/>
                <a:buNone/>
              </a:pPr>
              <a:t>16</a:t>
            </a:fld>
            <a:endParaRPr lang="en-US" altLang="en-US" sz="1000">
              <a:solidFill>
                <a:srgbClr val="000000"/>
              </a:solidFill>
            </a:endParaRPr>
          </a:p>
        </p:txBody>
      </p:sp>
      <p:sp>
        <p:nvSpPr>
          <p:cNvPr id="131076" name="Rectangle 4"/>
          <p:cNvSpPr>
            <a:spLocks noGrp="1" noChangeArrowheads="1"/>
          </p:cNvSpPr>
          <p:nvPr>
            <p:ph type="title" sz="quarter"/>
          </p:nvPr>
        </p:nvSpPr>
        <p:spPr/>
        <p:txBody>
          <a:bodyPr/>
          <a:lstStyle/>
          <a:p>
            <a:pPr eaLnBrk="1" hangingPunct="1"/>
            <a:r>
              <a:rPr lang="en-US" altLang="en-US" smtClean="0"/>
              <a:t>Berlin Airlift</a:t>
            </a:r>
          </a:p>
        </p:txBody>
      </p:sp>
      <p:pic>
        <p:nvPicPr>
          <p:cNvPr id="131077" name="Picture 9" descr="Berlin 1"/>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2590800" y="1647825"/>
            <a:ext cx="2743200" cy="2032000"/>
          </a:xfrm>
          <a:noFill/>
        </p:spPr>
      </p:pic>
      <p:pic>
        <p:nvPicPr>
          <p:cNvPr id="131078" name="Picture 10" descr="Berlin 2"/>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7162800" y="1371600"/>
            <a:ext cx="3048000" cy="2255838"/>
          </a:xfrm>
          <a:noFill/>
        </p:spPr>
      </p:pic>
      <p:pic>
        <p:nvPicPr>
          <p:cNvPr id="131079" name="Picture 11" descr="Berlin 3"/>
          <p:cNvPicPr>
            <a:picLocks noGrp="1" noChangeAspect="1" noChangeArrowheads="1"/>
          </p:cNvPicPr>
          <p:nvPr>
            <p:ph sz="quarter" idx="3"/>
          </p:nvPr>
        </p:nvPicPr>
        <p:blipFill>
          <a:blip r:embed="rId4">
            <a:extLst>
              <a:ext uri="{28A0092B-C50C-407E-A947-70E740481C1C}">
                <a14:useLocalDpi xmlns:a14="http://schemas.microsoft.com/office/drawing/2010/main" val="0"/>
              </a:ext>
            </a:extLst>
          </a:blip>
          <a:srcRect/>
          <a:stretch>
            <a:fillRect/>
          </a:stretch>
        </p:blipFill>
        <p:spPr>
          <a:xfrm>
            <a:off x="2438400" y="4114800"/>
            <a:ext cx="3352800" cy="1974850"/>
          </a:xfrm>
          <a:noFill/>
        </p:spPr>
      </p:pic>
      <p:pic>
        <p:nvPicPr>
          <p:cNvPr id="131080" name="Picture 12" descr="Berlin 4"/>
          <p:cNvPicPr>
            <a:picLocks noGrp="1" noChangeAspect="1" noChangeArrowheads="1"/>
          </p:cNvPicPr>
          <p:nvPr>
            <p:ph sz="quarter" idx="4"/>
          </p:nvPr>
        </p:nvPicPr>
        <p:blipFill>
          <a:blip r:embed="rId5">
            <a:extLst>
              <a:ext uri="{28A0092B-C50C-407E-A947-70E740481C1C}">
                <a14:useLocalDpi xmlns:a14="http://schemas.microsoft.com/office/drawing/2010/main" val="0"/>
              </a:ext>
            </a:extLst>
          </a:blip>
          <a:srcRect/>
          <a:stretch>
            <a:fillRect/>
          </a:stretch>
        </p:blipFill>
        <p:spPr>
          <a:xfrm>
            <a:off x="7772401" y="3733800"/>
            <a:ext cx="1865313" cy="2514600"/>
          </a:xfrm>
          <a:noFill/>
        </p:spPr>
      </p:pic>
    </p:spTree>
    <p:extLst>
      <p:ext uri="{BB962C8B-B14F-4D97-AF65-F5344CB8AC3E}">
        <p14:creationId xmlns:p14="http://schemas.microsoft.com/office/powerpoint/2010/main" val="16158081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solidFill>
                  <a:srgbClr val="000000"/>
                </a:solidFill>
              </a:rPr>
              <a:t>Kevin Sacerdote (Content)   www.brainybetty.com (Design)</a:t>
            </a:r>
          </a:p>
        </p:txBody>
      </p:sp>
      <p:sp>
        <p:nvSpPr>
          <p:cNvPr id="132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F2DA0364-90BA-432E-875E-CE1C5760D4FD}" type="slidenum">
              <a:rPr lang="en-US" altLang="en-US" sz="1000">
                <a:solidFill>
                  <a:srgbClr val="000000"/>
                </a:solidFill>
              </a:rPr>
              <a:pPr>
                <a:spcBef>
                  <a:spcPct val="0"/>
                </a:spcBef>
                <a:buFontTx/>
                <a:buNone/>
              </a:pPr>
              <a:t>17</a:t>
            </a:fld>
            <a:endParaRPr lang="en-US" altLang="en-US" sz="1000">
              <a:solidFill>
                <a:srgbClr val="000000"/>
              </a:solidFill>
            </a:endParaRPr>
          </a:p>
        </p:txBody>
      </p:sp>
      <p:sp>
        <p:nvSpPr>
          <p:cNvPr id="132100" name="Rectangle 2"/>
          <p:cNvSpPr>
            <a:spLocks noGrp="1" noChangeArrowheads="1"/>
          </p:cNvSpPr>
          <p:nvPr>
            <p:ph type="title"/>
          </p:nvPr>
        </p:nvSpPr>
        <p:spPr/>
        <p:txBody>
          <a:bodyPr/>
          <a:lstStyle/>
          <a:p>
            <a:pPr eaLnBrk="1" hangingPunct="1"/>
            <a:r>
              <a:rPr lang="en-US" altLang="en-US" smtClean="0"/>
              <a:t>B-29 Squadrons</a:t>
            </a:r>
          </a:p>
        </p:txBody>
      </p:sp>
      <p:sp>
        <p:nvSpPr>
          <p:cNvPr id="132101" name="Rectangle 3"/>
          <p:cNvSpPr>
            <a:spLocks noGrp="1" noChangeArrowheads="1"/>
          </p:cNvSpPr>
          <p:nvPr>
            <p:ph type="body" idx="1"/>
          </p:nvPr>
        </p:nvSpPr>
        <p:spPr>
          <a:xfrm>
            <a:off x="1981200" y="1219201"/>
            <a:ext cx="8229600" cy="4906963"/>
          </a:xfrm>
        </p:spPr>
        <p:txBody>
          <a:bodyPr/>
          <a:lstStyle/>
          <a:p>
            <a:pPr eaLnBrk="1" hangingPunct="1"/>
            <a:r>
              <a:rPr lang="en-US" altLang="en-US" sz="2400"/>
              <a:t>The USA also sent three B-29 bomber squadrons (sixty aircraft) to England to stress how determined the Western allies were to resist Soviet pressure.</a:t>
            </a:r>
          </a:p>
          <a:p>
            <a:pPr lvl="1" eaLnBrk="1" hangingPunct="1"/>
            <a:r>
              <a:rPr lang="en-US" altLang="en-US" sz="2400"/>
              <a:t>B-29’s were capable of carrying atomic bombs and were within easy reach of the USSR</a:t>
            </a:r>
          </a:p>
          <a:p>
            <a:pPr lvl="1" eaLnBrk="1" hangingPunct="1"/>
            <a:endParaRPr lang="en-US" altLang="en-US" sz="2400"/>
          </a:p>
          <a:p>
            <a:pPr lvl="1" eaLnBrk="1" hangingPunct="1"/>
            <a:endParaRPr lang="en-US" altLang="en-US" sz="2400"/>
          </a:p>
          <a:p>
            <a:pPr lvl="1" eaLnBrk="1" hangingPunct="1">
              <a:buFontTx/>
              <a:buNone/>
            </a:pPr>
            <a:endParaRPr lang="en-US" altLang="en-US" sz="2400"/>
          </a:p>
        </p:txBody>
      </p:sp>
      <p:pic>
        <p:nvPicPr>
          <p:cNvPr id="132102" name="Picture 4" descr="B-2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3511551"/>
            <a:ext cx="3581400" cy="2455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34868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solidFill>
                  <a:srgbClr val="000000"/>
                </a:solidFill>
              </a:rPr>
              <a:t>Kevin Sacerdote (Content)   www.brainybetty.com (Design)</a:t>
            </a:r>
          </a:p>
        </p:txBody>
      </p:sp>
      <p:sp>
        <p:nvSpPr>
          <p:cNvPr id="133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6191C7E1-47EC-4294-896D-F66B7715E724}" type="slidenum">
              <a:rPr lang="en-US" altLang="en-US" sz="1000">
                <a:solidFill>
                  <a:srgbClr val="000000"/>
                </a:solidFill>
              </a:rPr>
              <a:pPr>
                <a:spcBef>
                  <a:spcPct val="0"/>
                </a:spcBef>
                <a:buFontTx/>
                <a:buNone/>
              </a:pPr>
              <a:t>18</a:t>
            </a:fld>
            <a:endParaRPr lang="en-US" altLang="en-US" sz="1000">
              <a:solidFill>
                <a:srgbClr val="000000"/>
              </a:solidFill>
            </a:endParaRPr>
          </a:p>
        </p:txBody>
      </p:sp>
      <p:sp>
        <p:nvSpPr>
          <p:cNvPr id="133124" name="Rectangle 2"/>
          <p:cNvSpPr>
            <a:spLocks noGrp="1" noChangeArrowheads="1"/>
          </p:cNvSpPr>
          <p:nvPr>
            <p:ph type="title"/>
          </p:nvPr>
        </p:nvSpPr>
        <p:spPr>
          <a:xfrm>
            <a:off x="1981200" y="152400"/>
            <a:ext cx="8229600" cy="1447800"/>
          </a:xfrm>
        </p:spPr>
        <p:txBody>
          <a:bodyPr/>
          <a:lstStyle/>
          <a:p>
            <a:pPr eaLnBrk="1" hangingPunct="1"/>
            <a:r>
              <a:rPr lang="en-US" altLang="en-US" sz="3600" b="1"/>
              <a:t>Berlin Blockade/Airlift: Conclusion</a:t>
            </a:r>
            <a:br>
              <a:rPr lang="en-US" altLang="en-US" sz="3600" b="1"/>
            </a:br>
            <a:r>
              <a:rPr lang="en-US" altLang="en-US" sz="2000" b="1"/>
              <a:t>(1948-1949)</a:t>
            </a:r>
            <a:br>
              <a:rPr lang="en-US" altLang="en-US" sz="2000" b="1"/>
            </a:br>
            <a:r>
              <a:rPr lang="en-US" altLang="en-US" sz="1800" i="1"/>
              <a:t>Postwar: A History of Europe Since 1945 by Tony Judt</a:t>
            </a:r>
          </a:p>
        </p:txBody>
      </p:sp>
      <p:sp>
        <p:nvSpPr>
          <p:cNvPr id="133125" name="Rectangle 3"/>
          <p:cNvSpPr>
            <a:spLocks noGrp="1" noChangeArrowheads="1"/>
          </p:cNvSpPr>
          <p:nvPr>
            <p:ph type="body" idx="1"/>
          </p:nvPr>
        </p:nvSpPr>
        <p:spPr>
          <a:xfrm>
            <a:off x="1981200" y="2133600"/>
            <a:ext cx="8229600" cy="4343400"/>
          </a:xfrm>
        </p:spPr>
        <p:txBody>
          <a:bodyPr/>
          <a:lstStyle/>
          <a:p>
            <a:pPr marL="609600" indent="-609600" algn="ctr" eaLnBrk="1" hangingPunct="1">
              <a:lnSpc>
                <a:spcPct val="90000"/>
              </a:lnSpc>
            </a:pPr>
            <a:r>
              <a:rPr lang="en-US" altLang="en-US" sz="2800" b="1"/>
              <a:t>Like most of Stalin’s diplomatic adventures the Berlin blockade was an improvisation </a:t>
            </a:r>
            <a:r>
              <a:rPr lang="en-US" altLang="en-US" sz="1800"/>
              <a:t>(p146)</a:t>
            </a:r>
          </a:p>
          <a:p>
            <a:pPr marL="609600" indent="-609600" eaLnBrk="1" hangingPunct="1">
              <a:lnSpc>
                <a:spcPct val="90000"/>
              </a:lnSpc>
              <a:buNone/>
            </a:pPr>
            <a:endParaRPr lang="en-US" altLang="en-US" sz="2800" b="1"/>
          </a:p>
          <a:p>
            <a:pPr marL="609600" indent="-609600" algn="ctr" eaLnBrk="1" hangingPunct="1">
              <a:lnSpc>
                <a:spcPct val="90000"/>
              </a:lnSpc>
            </a:pPr>
            <a:r>
              <a:rPr lang="en-US" altLang="en-US" sz="2800" b="1"/>
              <a:t>He proposed an end “in exchange for a postponement of plans for a West German state </a:t>
            </a:r>
            <a:r>
              <a:rPr lang="en-US" altLang="en-US" sz="1600"/>
              <a:t>(p. 146) </a:t>
            </a:r>
          </a:p>
          <a:p>
            <a:pPr marL="609600" indent="-609600" eaLnBrk="1" hangingPunct="1">
              <a:lnSpc>
                <a:spcPct val="90000"/>
              </a:lnSpc>
            </a:pPr>
            <a:endParaRPr lang="en-US" altLang="en-US" sz="2800" b="1"/>
          </a:p>
          <a:p>
            <a:pPr marL="609600" indent="-609600" eaLnBrk="1" hangingPunct="1">
              <a:lnSpc>
                <a:spcPct val="90000"/>
              </a:lnSpc>
            </a:pPr>
            <a:r>
              <a:rPr lang="en-US" altLang="en-US" sz="2800" b="1"/>
              <a:t>Of course, the western allies had no intentions of doing this---but did meet!</a:t>
            </a:r>
          </a:p>
        </p:txBody>
      </p:sp>
    </p:spTree>
    <p:extLst>
      <p:ext uri="{BB962C8B-B14F-4D97-AF65-F5344CB8AC3E}">
        <p14:creationId xmlns:p14="http://schemas.microsoft.com/office/powerpoint/2010/main" val="17252372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Title 1"/>
          <p:cNvSpPr>
            <a:spLocks noGrp="1"/>
          </p:cNvSpPr>
          <p:nvPr>
            <p:ph type="title"/>
          </p:nvPr>
        </p:nvSpPr>
        <p:spPr>
          <a:xfrm>
            <a:off x="1752600" y="152400"/>
            <a:ext cx="8610600" cy="1752600"/>
          </a:xfrm>
        </p:spPr>
        <p:txBody>
          <a:bodyPr/>
          <a:lstStyle/>
          <a:p>
            <a:r>
              <a:rPr lang="en-US" altLang="en-US" sz="3600" b="1"/>
              <a:t>Berlin Blockade/Airlift: Conclusion</a:t>
            </a:r>
            <a:r>
              <a:rPr lang="en-US" altLang="en-US" sz="2400" b="1"/>
              <a:t/>
            </a:r>
            <a:br>
              <a:rPr lang="en-US" altLang="en-US" sz="2400" b="1"/>
            </a:br>
            <a:r>
              <a:rPr lang="en-US" altLang="en-US" sz="2000" b="1"/>
              <a:t>(1948-1949)</a:t>
            </a:r>
            <a:r>
              <a:rPr lang="en-US" altLang="en-US" sz="2800" b="1"/>
              <a:t/>
            </a:r>
            <a:br>
              <a:rPr lang="en-US" altLang="en-US" sz="2800" b="1"/>
            </a:br>
            <a:r>
              <a:rPr lang="en-US" altLang="en-US" sz="1800" i="1"/>
              <a:t>Postwar: A History of Europe Since 1945 by Tony Judt</a:t>
            </a:r>
            <a:endParaRPr lang="en-US" altLang="en-US" sz="1800"/>
          </a:p>
        </p:txBody>
      </p:sp>
      <p:sp>
        <p:nvSpPr>
          <p:cNvPr id="3" name="Content Placeholder 2"/>
          <p:cNvSpPr>
            <a:spLocks noGrp="1"/>
          </p:cNvSpPr>
          <p:nvPr>
            <p:ph idx="1"/>
          </p:nvPr>
        </p:nvSpPr>
        <p:spPr/>
        <p:txBody>
          <a:bodyPr/>
          <a:lstStyle/>
          <a:p>
            <a:pPr marL="609600" indent="-609600" eaLnBrk="1" hangingPunct="1">
              <a:lnSpc>
                <a:spcPct val="90000"/>
              </a:lnSpc>
              <a:defRPr/>
            </a:pPr>
            <a:endParaRPr lang="en-US" sz="2400" b="1" dirty="0"/>
          </a:p>
          <a:p>
            <a:pPr marL="609600" indent="-609600" eaLnBrk="1" hangingPunct="1">
              <a:lnSpc>
                <a:spcPct val="90000"/>
              </a:lnSpc>
              <a:defRPr/>
            </a:pPr>
            <a:r>
              <a:rPr lang="en-US" b="1" dirty="0" smtClean="0"/>
              <a:t>Thus he ended the blockade for a meeting that accomplished nothing</a:t>
            </a:r>
          </a:p>
          <a:p>
            <a:pPr marL="609600" indent="-609600" eaLnBrk="1" hangingPunct="1">
              <a:lnSpc>
                <a:spcPct val="90000"/>
              </a:lnSpc>
              <a:buNone/>
              <a:defRPr/>
            </a:pPr>
            <a:endParaRPr lang="en-US" b="1" dirty="0" smtClean="0"/>
          </a:p>
          <a:p>
            <a:pPr marL="990600" lvl="1" indent="-533400" eaLnBrk="1" hangingPunct="1">
              <a:lnSpc>
                <a:spcPct val="90000"/>
              </a:lnSpc>
              <a:defRPr/>
            </a:pPr>
            <a:r>
              <a:rPr lang="en-US" sz="3200" b="1" dirty="0"/>
              <a:t>In fact as the meeting was going on (May 23- June 20</a:t>
            </a:r>
            <a:r>
              <a:rPr lang="en-US" sz="3200" b="1" baseline="30000" dirty="0"/>
              <a:t>th</a:t>
            </a:r>
            <a:r>
              <a:rPr lang="en-US" sz="3200" b="1" dirty="0"/>
              <a:t>, 1949) the West German Parliamentary Council was establishing a W. German government.</a:t>
            </a:r>
          </a:p>
          <a:p>
            <a:pPr>
              <a:defRPr/>
            </a:pPr>
            <a:endParaRPr lang="en-US" dirty="0"/>
          </a:p>
        </p:txBody>
      </p:sp>
      <p:sp>
        <p:nvSpPr>
          <p:cNvPr id="134148"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solidFill>
                  <a:srgbClr val="000000"/>
                </a:solidFill>
              </a:rPr>
              <a:t>Kevin Sacerdote (Content)   www.brainybetty.com (Design)</a:t>
            </a:r>
          </a:p>
        </p:txBody>
      </p:sp>
      <p:sp>
        <p:nvSpPr>
          <p:cNvPr id="134149"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F4CCE088-15DD-46BE-ABCC-59DFF5391583}" type="slidenum">
              <a:rPr lang="en-US" altLang="en-US" sz="1000">
                <a:solidFill>
                  <a:srgbClr val="000000"/>
                </a:solidFill>
              </a:rPr>
              <a:pPr>
                <a:spcBef>
                  <a:spcPct val="0"/>
                </a:spcBef>
                <a:buFontTx/>
                <a:buNone/>
              </a:pPr>
              <a:t>19</a:t>
            </a:fld>
            <a:endParaRPr lang="en-US" altLang="en-US" sz="1000">
              <a:solidFill>
                <a:srgbClr val="000000"/>
              </a:solidFill>
            </a:endParaRPr>
          </a:p>
        </p:txBody>
      </p:sp>
    </p:spTree>
    <p:extLst>
      <p:ext uri="{BB962C8B-B14F-4D97-AF65-F5344CB8AC3E}">
        <p14:creationId xmlns:p14="http://schemas.microsoft.com/office/powerpoint/2010/main" val="30988484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5"/>
          <p:cNvSpPr>
            <a:spLocks noGrp="1"/>
          </p:cNvSpPr>
          <p:nvPr>
            <p:ph type="ctrTitle"/>
          </p:nvPr>
        </p:nvSpPr>
        <p:spPr>
          <a:xfrm>
            <a:off x="2209800" y="762000"/>
            <a:ext cx="7772400" cy="2838450"/>
          </a:xfrm>
        </p:spPr>
        <p:txBody>
          <a:bodyPr/>
          <a:lstStyle/>
          <a:p>
            <a:r>
              <a:rPr lang="en-US" altLang="en-US" sz="5400" b="0" i="1">
                <a:latin typeface="Baskerville Old Face" pitchFamily="18" charset="0"/>
              </a:rPr>
              <a:t>Berlin &amp; The</a:t>
            </a:r>
            <a:br>
              <a:rPr lang="en-US" altLang="en-US" sz="5400" b="0" i="1">
                <a:latin typeface="Baskerville Old Face" pitchFamily="18" charset="0"/>
              </a:rPr>
            </a:br>
            <a:r>
              <a:rPr lang="en-US" altLang="en-US" sz="5400" b="0" i="1">
                <a:latin typeface="Baskerville Old Face" pitchFamily="18" charset="0"/>
              </a:rPr>
              <a:t>Blockade/Airlift</a:t>
            </a:r>
            <a:r>
              <a:rPr lang="en-US" altLang="en-US" smtClean="0"/>
              <a:t/>
            </a:r>
            <a:br>
              <a:rPr lang="en-US" altLang="en-US" smtClean="0"/>
            </a:br>
            <a:r>
              <a:rPr lang="en-US" altLang="en-US" sz="2800" b="0" i="1">
                <a:latin typeface="Baskerville Old Face" pitchFamily="18" charset="0"/>
              </a:rPr>
              <a:t>(1948-1949)</a:t>
            </a:r>
          </a:p>
        </p:txBody>
      </p:sp>
      <p:sp>
        <p:nvSpPr>
          <p:cNvPr id="113667" name="Subtitle 6"/>
          <p:cNvSpPr>
            <a:spLocks noGrp="1"/>
          </p:cNvSpPr>
          <p:nvPr>
            <p:ph type="subTitle" idx="1"/>
          </p:nvPr>
        </p:nvSpPr>
        <p:spPr>
          <a:xfrm>
            <a:off x="2895600" y="4191000"/>
            <a:ext cx="6400800" cy="1752600"/>
          </a:xfrm>
        </p:spPr>
        <p:txBody>
          <a:bodyPr/>
          <a:lstStyle/>
          <a:p>
            <a:r>
              <a:rPr lang="en-US" altLang="en-US" i="1" smtClean="0">
                <a:latin typeface="Baskerville Old Face" pitchFamily="18" charset="0"/>
              </a:rPr>
              <a:t>Operation Vittles</a:t>
            </a:r>
          </a:p>
          <a:p>
            <a:r>
              <a:rPr lang="en-US" altLang="en-US" i="1" smtClean="0">
                <a:latin typeface="Baskerville Old Face" pitchFamily="18" charset="0"/>
              </a:rPr>
              <a:t>v.</a:t>
            </a:r>
          </a:p>
          <a:p>
            <a:r>
              <a:rPr lang="en-US" altLang="en-US" i="1" smtClean="0">
                <a:latin typeface="Baskerville Old Face" pitchFamily="18" charset="0"/>
              </a:rPr>
              <a:t>The War of Erosion</a:t>
            </a:r>
          </a:p>
        </p:txBody>
      </p:sp>
      <p:sp>
        <p:nvSpPr>
          <p:cNvPr id="113668"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400">
                <a:solidFill>
                  <a:srgbClr val="000000"/>
                </a:solidFill>
              </a:rPr>
              <a:t>Kevin Sacerdote (Content)   www.brainybetty.com (Design)</a:t>
            </a:r>
          </a:p>
        </p:txBody>
      </p:sp>
      <p:sp>
        <p:nvSpPr>
          <p:cNvPr id="113669"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862BD3C9-FD6E-4F5B-AADE-3BD81C023C6F}" type="slidenum">
              <a:rPr lang="en-US" altLang="en-US" sz="1400">
                <a:solidFill>
                  <a:srgbClr val="000000"/>
                </a:solidFill>
              </a:rPr>
              <a:pPr>
                <a:spcBef>
                  <a:spcPct val="0"/>
                </a:spcBef>
                <a:buFontTx/>
                <a:buNone/>
              </a:pPr>
              <a:t>2</a:t>
            </a:fld>
            <a:endParaRPr lang="en-US" altLang="en-US" sz="1400">
              <a:solidFill>
                <a:srgbClr val="000000"/>
              </a:solidFill>
            </a:endParaRPr>
          </a:p>
        </p:txBody>
      </p:sp>
    </p:spTree>
    <p:extLst>
      <p:ext uri="{BB962C8B-B14F-4D97-AF65-F5344CB8AC3E}">
        <p14:creationId xmlns:p14="http://schemas.microsoft.com/office/powerpoint/2010/main" val="42689791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solidFill>
                  <a:srgbClr val="000000"/>
                </a:solidFill>
              </a:rPr>
              <a:t>Kevin Sacerdote (Content)   www.brainybetty.com (Design)</a:t>
            </a:r>
          </a:p>
        </p:txBody>
      </p:sp>
      <p:sp>
        <p:nvSpPr>
          <p:cNvPr id="135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93B6957D-F109-4B40-9658-FBD202DF6715}" type="slidenum">
              <a:rPr lang="en-US" altLang="en-US" sz="1000">
                <a:solidFill>
                  <a:srgbClr val="000000"/>
                </a:solidFill>
              </a:rPr>
              <a:pPr>
                <a:spcBef>
                  <a:spcPct val="0"/>
                </a:spcBef>
                <a:buFontTx/>
                <a:buNone/>
              </a:pPr>
              <a:t>20</a:t>
            </a:fld>
            <a:endParaRPr lang="en-US" altLang="en-US" sz="1000">
              <a:solidFill>
                <a:srgbClr val="000000"/>
              </a:solidFill>
            </a:endParaRPr>
          </a:p>
        </p:txBody>
      </p:sp>
      <p:sp>
        <p:nvSpPr>
          <p:cNvPr id="135172" name="Rectangle 2"/>
          <p:cNvSpPr>
            <a:spLocks noGrp="1" noChangeArrowheads="1"/>
          </p:cNvSpPr>
          <p:nvPr>
            <p:ph type="title"/>
          </p:nvPr>
        </p:nvSpPr>
        <p:spPr>
          <a:xfrm>
            <a:off x="1676400" y="152400"/>
            <a:ext cx="8610600" cy="1371600"/>
          </a:xfrm>
        </p:spPr>
        <p:txBody>
          <a:bodyPr/>
          <a:lstStyle/>
          <a:p>
            <a:pPr eaLnBrk="1" hangingPunct="1"/>
            <a:r>
              <a:rPr lang="en-US" altLang="en-US" sz="3200" b="1"/>
              <a:t>Berlin Blockade/Airlift: Conclusion</a:t>
            </a:r>
            <a:br>
              <a:rPr lang="en-US" altLang="en-US" sz="3200" b="1"/>
            </a:br>
            <a:r>
              <a:rPr lang="en-US" altLang="en-US" sz="2000" b="1"/>
              <a:t>(1948-1949)</a:t>
            </a:r>
            <a:r>
              <a:rPr lang="en-US" altLang="en-US" sz="3600" b="1"/>
              <a:t/>
            </a:r>
            <a:br>
              <a:rPr lang="en-US" altLang="en-US" sz="3600" b="1"/>
            </a:br>
            <a:r>
              <a:rPr lang="en-US" altLang="en-US" sz="1800" i="1"/>
              <a:t>Postwar: A History of Europe Since 1945 by Tony Judt</a:t>
            </a:r>
          </a:p>
        </p:txBody>
      </p:sp>
      <p:sp>
        <p:nvSpPr>
          <p:cNvPr id="135173" name="Rectangle 3"/>
          <p:cNvSpPr>
            <a:spLocks noGrp="1" noChangeArrowheads="1"/>
          </p:cNvSpPr>
          <p:nvPr>
            <p:ph type="body" idx="1"/>
          </p:nvPr>
        </p:nvSpPr>
        <p:spPr/>
        <p:txBody>
          <a:bodyPr/>
          <a:lstStyle/>
          <a:p>
            <a:pPr eaLnBrk="1" hangingPunct="1"/>
            <a:r>
              <a:rPr lang="en-US" altLang="en-US" sz="2800"/>
              <a:t>The new West German constitution was approved on September 21, 1949</a:t>
            </a:r>
          </a:p>
          <a:p>
            <a:pPr eaLnBrk="1" hangingPunct="1"/>
            <a:r>
              <a:rPr lang="en-US" altLang="en-US" sz="2800" i="1"/>
              <a:t>Combined the three West German zones</a:t>
            </a:r>
            <a:r>
              <a:rPr lang="en-US" altLang="en-US" sz="2800"/>
              <a:t> into the </a:t>
            </a:r>
            <a:r>
              <a:rPr lang="en-US" altLang="en-US" sz="2800" b="1" i="1" u="sng"/>
              <a:t>Federation Republic of Germany</a:t>
            </a:r>
          </a:p>
          <a:p>
            <a:pPr lvl="1" eaLnBrk="1" hangingPunct="1"/>
            <a:r>
              <a:rPr lang="en-US" altLang="en-US" sz="2400" b="1"/>
              <a:t>Bonn</a:t>
            </a:r>
            <a:r>
              <a:rPr lang="en-US" altLang="en-US" sz="2400"/>
              <a:t> was selected as the capital</a:t>
            </a:r>
          </a:p>
          <a:p>
            <a:pPr lvl="1" eaLnBrk="1" hangingPunct="1"/>
            <a:r>
              <a:rPr lang="en-US" altLang="en-US" sz="2400" b="1"/>
              <a:t>Konrad Adenauer</a:t>
            </a:r>
            <a:r>
              <a:rPr lang="en-US" altLang="en-US" sz="2400"/>
              <a:t> (Christian Democrat) becomes the first Chancellor</a:t>
            </a:r>
          </a:p>
          <a:p>
            <a:pPr lvl="1" eaLnBrk="1" hangingPunct="1"/>
            <a:r>
              <a:rPr lang="en-US" altLang="en-US" sz="2400"/>
              <a:t>Rebuilt with the Marshall Plan, the economy was built along capitalistic lines</a:t>
            </a:r>
          </a:p>
          <a:p>
            <a:pPr eaLnBrk="1" hangingPunct="1"/>
            <a:endParaRPr lang="en-US" altLang="en-US" sz="2800"/>
          </a:p>
        </p:txBody>
      </p:sp>
    </p:spTree>
    <p:extLst>
      <p:ext uri="{BB962C8B-B14F-4D97-AF65-F5344CB8AC3E}">
        <p14:creationId xmlns:p14="http://schemas.microsoft.com/office/powerpoint/2010/main" val="16165408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solidFill>
                  <a:srgbClr val="000000"/>
                </a:solidFill>
              </a:rPr>
              <a:t>Kevin Sacerdote (Content)   www.brainybetty.com (Design)</a:t>
            </a:r>
          </a:p>
        </p:txBody>
      </p:sp>
      <p:sp>
        <p:nvSpPr>
          <p:cNvPr id="136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E32E1514-8EE8-4B5B-95E3-5E3BA809BA7C}" type="slidenum">
              <a:rPr lang="en-US" altLang="en-US" sz="1000">
                <a:solidFill>
                  <a:srgbClr val="000000"/>
                </a:solidFill>
              </a:rPr>
              <a:pPr>
                <a:spcBef>
                  <a:spcPct val="0"/>
                </a:spcBef>
                <a:buFontTx/>
                <a:buNone/>
              </a:pPr>
              <a:t>21</a:t>
            </a:fld>
            <a:endParaRPr lang="en-US" altLang="en-US" sz="1000">
              <a:solidFill>
                <a:srgbClr val="000000"/>
              </a:solidFill>
            </a:endParaRPr>
          </a:p>
        </p:txBody>
      </p:sp>
      <p:sp>
        <p:nvSpPr>
          <p:cNvPr id="136196" name="Rectangle 2"/>
          <p:cNvSpPr>
            <a:spLocks noGrp="1" noChangeArrowheads="1"/>
          </p:cNvSpPr>
          <p:nvPr>
            <p:ph type="title"/>
          </p:nvPr>
        </p:nvSpPr>
        <p:spPr>
          <a:xfrm>
            <a:off x="1676400" y="228600"/>
            <a:ext cx="8763000" cy="1295400"/>
          </a:xfrm>
        </p:spPr>
        <p:txBody>
          <a:bodyPr/>
          <a:lstStyle/>
          <a:p>
            <a:pPr eaLnBrk="1" hangingPunct="1"/>
            <a:r>
              <a:rPr lang="en-US" altLang="en-US" sz="3600" b="1"/>
              <a:t>Berlin Blockade/Airlift: Conclusion</a:t>
            </a:r>
            <a:br>
              <a:rPr lang="en-US" altLang="en-US" sz="3600" b="1"/>
            </a:br>
            <a:r>
              <a:rPr lang="en-US" altLang="en-US" sz="1800" b="1"/>
              <a:t>(1948-1949)</a:t>
            </a:r>
          </a:p>
        </p:txBody>
      </p:sp>
      <p:sp>
        <p:nvSpPr>
          <p:cNvPr id="136197" name="Rectangle 3"/>
          <p:cNvSpPr>
            <a:spLocks noGrp="1" noChangeArrowheads="1"/>
          </p:cNvSpPr>
          <p:nvPr>
            <p:ph type="body" idx="1"/>
          </p:nvPr>
        </p:nvSpPr>
        <p:spPr/>
        <p:txBody>
          <a:bodyPr/>
          <a:lstStyle/>
          <a:p>
            <a:pPr eaLnBrk="1" hangingPunct="1">
              <a:lnSpc>
                <a:spcPct val="90000"/>
              </a:lnSpc>
            </a:pPr>
            <a:r>
              <a:rPr lang="en-US" altLang="en-US" b="1" i="1" smtClean="0"/>
              <a:t>Stalin</a:t>
            </a:r>
            <a:r>
              <a:rPr lang="en-US" altLang="en-US" b="1" smtClean="0"/>
              <a:t> later responds by announcing the creation of an </a:t>
            </a:r>
            <a:r>
              <a:rPr lang="en-US" altLang="en-US" b="1" i="1" smtClean="0"/>
              <a:t>East German state formally created on October 7</a:t>
            </a:r>
            <a:r>
              <a:rPr lang="en-US" altLang="en-US" b="1" i="1" baseline="30000" smtClean="0"/>
              <a:t>th</a:t>
            </a:r>
            <a:r>
              <a:rPr lang="en-US" altLang="en-US" b="1" smtClean="0"/>
              <a:t>, 1949.</a:t>
            </a:r>
          </a:p>
          <a:p>
            <a:pPr lvl="1" eaLnBrk="1" hangingPunct="1">
              <a:lnSpc>
                <a:spcPct val="90000"/>
              </a:lnSpc>
            </a:pPr>
            <a:r>
              <a:rPr lang="en-US" altLang="en-US" b="1" smtClean="0"/>
              <a:t>The </a:t>
            </a:r>
            <a:r>
              <a:rPr lang="en-US" altLang="en-US" b="1" i="1" u="sng" smtClean="0"/>
              <a:t>German Democratic Republic</a:t>
            </a:r>
            <a:r>
              <a:rPr lang="en-US" altLang="en-US" b="1" smtClean="0"/>
              <a:t> was created</a:t>
            </a:r>
          </a:p>
          <a:p>
            <a:pPr lvl="2" eaLnBrk="1" hangingPunct="1">
              <a:lnSpc>
                <a:spcPct val="90000"/>
              </a:lnSpc>
            </a:pPr>
            <a:r>
              <a:rPr lang="en-US" altLang="en-US" b="1" i="1" smtClean="0"/>
              <a:t>East Berlin</a:t>
            </a:r>
            <a:r>
              <a:rPr lang="en-US" altLang="en-US" b="1" smtClean="0"/>
              <a:t> its capital</a:t>
            </a:r>
          </a:p>
          <a:p>
            <a:pPr lvl="2" eaLnBrk="1" hangingPunct="1">
              <a:lnSpc>
                <a:spcPct val="90000"/>
              </a:lnSpc>
            </a:pPr>
            <a:r>
              <a:rPr lang="en-US" altLang="en-US" b="1" smtClean="0"/>
              <a:t>Communist Walter Ulbricht headed its government</a:t>
            </a:r>
          </a:p>
          <a:p>
            <a:pPr lvl="2" eaLnBrk="1" hangingPunct="1">
              <a:lnSpc>
                <a:spcPct val="90000"/>
              </a:lnSpc>
            </a:pPr>
            <a:r>
              <a:rPr lang="en-US" altLang="en-US" b="1" smtClean="0"/>
              <a:t>Remained under STRONG Soviet influence</a:t>
            </a:r>
          </a:p>
          <a:p>
            <a:pPr lvl="2" eaLnBrk="1" hangingPunct="1">
              <a:lnSpc>
                <a:spcPct val="90000"/>
              </a:lnSpc>
            </a:pPr>
            <a:r>
              <a:rPr lang="en-US" altLang="en-US" b="1" smtClean="0"/>
              <a:t>Berlin remained divided into four sectors (3 of which operated as liberal democracies)</a:t>
            </a:r>
          </a:p>
          <a:p>
            <a:pPr lvl="1" eaLnBrk="1" hangingPunct="1">
              <a:lnSpc>
                <a:spcPct val="90000"/>
              </a:lnSpc>
            </a:pPr>
            <a:endParaRPr lang="en-US" altLang="en-US" b="1" smtClean="0"/>
          </a:p>
        </p:txBody>
      </p:sp>
    </p:spTree>
    <p:extLst>
      <p:ext uri="{BB962C8B-B14F-4D97-AF65-F5344CB8AC3E}">
        <p14:creationId xmlns:p14="http://schemas.microsoft.com/office/powerpoint/2010/main" val="22298809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itle 1"/>
          <p:cNvSpPr>
            <a:spLocks noGrp="1"/>
          </p:cNvSpPr>
          <p:nvPr>
            <p:ph type="title"/>
          </p:nvPr>
        </p:nvSpPr>
        <p:spPr>
          <a:xfrm>
            <a:off x="1981200" y="152400"/>
            <a:ext cx="8229600" cy="1143000"/>
          </a:xfrm>
        </p:spPr>
        <p:txBody>
          <a:bodyPr/>
          <a:lstStyle/>
          <a:p>
            <a:r>
              <a:rPr lang="en-US" altLang="en-US" sz="3600" b="1"/>
              <a:t>Berlin Blockade/Airlift: Conclusion</a:t>
            </a:r>
            <a:br>
              <a:rPr lang="en-US" altLang="en-US" sz="3600" b="1"/>
            </a:br>
            <a:r>
              <a:rPr lang="en-US" altLang="en-US" sz="2000" b="1"/>
              <a:t>(1948-1949)</a:t>
            </a:r>
          </a:p>
        </p:txBody>
      </p:sp>
      <p:sp>
        <p:nvSpPr>
          <p:cNvPr id="137219" name="Content Placeholder 2"/>
          <p:cNvSpPr>
            <a:spLocks noGrp="1"/>
          </p:cNvSpPr>
          <p:nvPr>
            <p:ph idx="1"/>
          </p:nvPr>
        </p:nvSpPr>
        <p:spPr>
          <a:xfrm>
            <a:off x="1981200" y="1600200"/>
            <a:ext cx="8229600" cy="4876800"/>
          </a:xfrm>
        </p:spPr>
        <p:txBody>
          <a:bodyPr/>
          <a:lstStyle/>
          <a:p>
            <a:r>
              <a:rPr lang="en-US" altLang="en-US" sz="2400" b="1"/>
              <a:t>“The imposition of the Soviet Blockade did </a:t>
            </a:r>
            <a:r>
              <a:rPr lang="en-US" altLang="en-US" sz="2400" b="1" i="1"/>
              <a:t>not</a:t>
            </a:r>
            <a:r>
              <a:rPr lang="en-US" altLang="en-US" sz="2400" b="1"/>
              <a:t> mean that West Berlin was cut off from all sources of supply other than the airlift” (van Dijk, ed. p. 85)</a:t>
            </a:r>
          </a:p>
          <a:p>
            <a:pPr lvl="1"/>
            <a:r>
              <a:rPr lang="en-US" altLang="en-US" sz="2000" b="1"/>
              <a:t>Continue to travel into the Soviet Zone to trade with farmers</a:t>
            </a:r>
          </a:p>
          <a:p>
            <a:pPr lvl="1"/>
            <a:r>
              <a:rPr lang="en-US" altLang="en-US" sz="2000" b="1"/>
              <a:t>The Soviets offered to supply rations (5% said yes….p. 85)</a:t>
            </a:r>
          </a:p>
          <a:p>
            <a:pPr lvl="1">
              <a:buFontTx/>
              <a:buNone/>
            </a:pPr>
            <a:endParaRPr lang="en-US" altLang="en-US" sz="2400" b="1"/>
          </a:p>
          <a:p>
            <a:r>
              <a:rPr lang="en-US" altLang="en-US" sz="2400" b="1"/>
              <a:t>“The experience of the Airlift helped transform the relationship between West Berliners and the Western powers, from victor and vanquished to friends and allies…this first Western victory in the Cold War depended on Berliners’ own networks of survival”</a:t>
            </a:r>
          </a:p>
          <a:p>
            <a:pPr>
              <a:buFontTx/>
              <a:buNone/>
            </a:pPr>
            <a:r>
              <a:rPr lang="en-US" altLang="en-US" sz="1800" b="1"/>
              <a:t>    (van Dijk, ed. p. 86)</a:t>
            </a:r>
          </a:p>
        </p:txBody>
      </p:sp>
      <p:sp>
        <p:nvSpPr>
          <p:cNvPr id="137220"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solidFill>
                  <a:srgbClr val="000000"/>
                </a:solidFill>
              </a:rPr>
              <a:t>Kevin Sacerdote (Content)   www.brainybetty.com (Design)</a:t>
            </a:r>
          </a:p>
        </p:txBody>
      </p:sp>
      <p:sp>
        <p:nvSpPr>
          <p:cNvPr id="13722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577989A0-C03C-4428-B808-5161CC55098D}" type="slidenum">
              <a:rPr lang="en-US" altLang="en-US" sz="1000">
                <a:solidFill>
                  <a:srgbClr val="000000"/>
                </a:solidFill>
              </a:rPr>
              <a:pPr>
                <a:spcBef>
                  <a:spcPct val="0"/>
                </a:spcBef>
                <a:buFontTx/>
                <a:buNone/>
              </a:pPr>
              <a:t>22</a:t>
            </a:fld>
            <a:endParaRPr lang="en-US" altLang="en-US" sz="1000">
              <a:solidFill>
                <a:srgbClr val="000000"/>
              </a:solidFill>
            </a:endParaRPr>
          </a:p>
        </p:txBody>
      </p:sp>
    </p:spTree>
    <p:extLst>
      <p:ext uri="{BB962C8B-B14F-4D97-AF65-F5344CB8AC3E}">
        <p14:creationId xmlns:p14="http://schemas.microsoft.com/office/powerpoint/2010/main" val="40800938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solidFill>
                  <a:srgbClr val="000000"/>
                </a:solidFill>
              </a:rPr>
              <a:t>Kevin Sacerdote (Content)   www.brainybetty.com (Design)</a:t>
            </a:r>
          </a:p>
        </p:txBody>
      </p:sp>
      <p:sp>
        <p:nvSpPr>
          <p:cNvPr id="138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F5A540AC-E6AD-455E-BEA2-22D03F6FD6CC}" type="slidenum">
              <a:rPr lang="en-US" altLang="en-US" sz="1000">
                <a:solidFill>
                  <a:srgbClr val="000000"/>
                </a:solidFill>
              </a:rPr>
              <a:pPr>
                <a:spcBef>
                  <a:spcPct val="0"/>
                </a:spcBef>
                <a:buFontTx/>
                <a:buNone/>
              </a:pPr>
              <a:t>23</a:t>
            </a:fld>
            <a:endParaRPr lang="en-US" altLang="en-US" sz="1000">
              <a:solidFill>
                <a:srgbClr val="000000"/>
              </a:solidFill>
            </a:endParaRPr>
          </a:p>
        </p:txBody>
      </p:sp>
      <p:sp>
        <p:nvSpPr>
          <p:cNvPr id="138244" name="Rectangle 2"/>
          <p:cNvSpPr>
            <a:spLocks noGrp="1" noChangeArrowheads="1"/>
          </p:cNvSpPr>
          <p:nvPr>
            <p:ph type="title"/>
          </p:nvPr>
        </p:nvSpPr>
        <p:spPr>
          <a:xfrm>
            <a:off x="1828800" y="152400"/>
            <a:ext cx="7924800" cy="1905000"/>
          </a:xfrm>
        </p:spPr>
        <p:txBody>
          <a:bodyPr/>
          <a:lstStyle/>
          <a:p>
            <a:pPr eaLnBrk="1" hangingPunct="1"/>
            <a:r>
              <a:rPr lang="en-US" altLang="en-US" sz="3200" b="1"/>
              <a:t>Significant Outcomes of the Berlin Blockade/Airlift </a:t>
            </a:r>
            <a:r>
              <a:rPr lang="en-US" altLang="en-US" sz="2000" b="1"/>
              <a:t>(1948-1949)</a:t>
            </a:r>
            <a:r>
              <a:rPr lang="en-US" altLang="en-US" sz="2000">
                <a:sym typeface="Wingdings" panose="05000000000000000000" pitchFamily="2" charset="2"/>
              </a:rPr>
              <a:t> </a:t>
            </a:r>
            <a:r>
              <a:rPr lang="en-US" altLang="en-US" sz="1800">
                <a:sym typeface="Wingdings" panose="05000000000000000000" pitchFamily="2" charset="2"/>
              </a:rPr>
              <a:t/>
            </a:r>
            <a:br>
              <a:rPr lang="en-US" altLang="en-US" sz="1800">
                <a:sym typeface="Wingdings" panose="05000000000000000000" pitchFamily="2" charset="2"/>
              </a:rPr>
            </a:br>
            <a:r>
              <a:rPr lang="en-US" altLang="en-US" sz="1800" i="1"/>
              <a:t>Postwar: A History of Europe Since 1945 by Tony Judt </a:t>
            </a:r>
          </a:p>
        </p:txBody>
      </p:sp>
      <p:sp>
        <p:nvSpPr>
          <p:cNvPr id="138245" name="Rectangle 3"/>
          <p:cNvSpPr>
            <a:spLocks noGrp="1" noChangeArrowheads="1"/>
          </p:cNvSpPr>
          <p:nvPr>
            <p:ph type="body" idx="1"/>
          </p:nvPr>
        </p:nvSpPr>
        <p:spPr>
          <a:xfrm>
            <a:off x="1981200" y="2209801"/>
            <a:ext cx="8229600" cy="3916363"/>
          </a:xfrm>
        </p:spPr>
        <p:txBody>
          <a:bodyPr/>
          <a:lstStyle/>
          <a:p>
            <a:pPr marL="609600" indent="-609600" eaLnBrk="1" hangingPunct="1">
              <a:lnSpc>
                <a:spcPct val="90000"/>
              </a:lnSpc>
            </a:pPr>
            <a:endParaRPr lang="en-US" altLang="en-US" sz="1800"/>
          </a:p>
          <a:p>
            <a:pPr marL="990600" lvl="1" indent="-533400" eaLnBrk="1" hangingPunct="1">
              <a:lnSpc>
                <a:spcPct val="90000"/>
              </a:lnSpc>
              <a:buFontTx/>
              <a:buAutoNum type="arabicPeriod"/>
            </a:pPr>
            <a:r>
              <a:rPr lang="en-US" altLang="en-US" b="1" smtClean="0"/>
              <a:t>It led directly to the creation of two German states, an outcome none of the allies had sought four years earlier </a:t>
            </a:r>
            <a:r>
              <a:rPr lang="en-US" altLang="en-US" sz="1800" b="1"/>
              <a:t>(p. 146)</a:t>
            </a:r>
          </a:p>
          <a:p>
            <a:pPr marL="990600" lvl="1" indent="-533400" eaLnBrk="1" hangingPunct="1">
              <a:lnSpc>
                <a:spcPct val="90000"/>
              </a:lnSpc>
              <a:buNone/>
            </a:pPr>
            <a:endParaRPr lang="en-US" altLang="en-US" b="1" smtClean="0"/>
          </a:p>
          <a:p>
            <a:pPr marL="990600" lvl="1" indent="-533400" eaLnBrk="1" hangingPunct="1">
              <a:lnSpc>
                <a:spcPct val="90000"/>
              </a:lnSpc>
              <a:buNone/>
            </a:pPr>
            <a:r>
              <a:rPr lang="en-US" altLang="en-US" b="1" smtClean="0"/>
              <a:t>2.  [It] committed the United States for the first time to a significant military presence in Europe for the indefinite future </a:t>
            </a:r>
            <a:r>
              <a:rPr lang="en-US" altLang="en-US" sz="1800" b="1"/>
              <a:t>(p. 146)</a:t>
            </a:r>
          </a:p>
          <a:p>
            <a:pPr marL="609600" indent="-609600" eaLnBrk="1" hangingPunct="1">
              <a:lnSpc>
                <a:spcPct val="90000"/>
              </a:lnSpc>
            </a:pPr>
            <a:endParaRPr lang="en-US" altLang="en-US" b="1" smtClean="0"/>
          </a:p>
        </p:txBody>
      </p:sp>
    </p:spTree>
    <p:extLst>
      <p:ext uri="{BB962C8B-B14F-4D97-AF65-F5344CB8AC3E}">
        <p14:creationId xmlns:p14="http://schemas.microsoft.com/office/powerpoint/2010/main" val="27098228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solidFill>
                  <a:srgbClr val="000000"/>
                </a:solidFill>
              </a:rPr>
              <a:t>Kevin Sacerdote (Content)   www.brainybetty.com (Design)</a:t>
            </a:r>
          </a:p>
        </p:txBody>
      </p:sp>
      <p:sp>
        <p:nvSpPr>
          <p:cNvPr id="1392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73CE7571-DF9D-462A-AB79-62736BDF3699}" type="slidenum">
              <a:rPr lang="en-US" altLang="en-US" sz="1000">
                <a:solidFill>
                  <a:srgbClr val="000000"/>
                </a:solidFill>
              </a:rPr>
              <a:pPr>
                <a:spcBef>
                  <a:spcPct val="0"/>
                </a:spcBef>
                <a:buFontTx/>
                <a:buNone/>
              </a:pPr>
              <a:t>24</a:t>
            </a:fld>
            <a:endParaRPr lang="en-US" altLang="en-US" sz="1000">
              <a:solidFill>
                <a:srgbClr val="000000"/>
              </a:solidFill>
            </a:endParaRPr>
          </a:p>
        </p:txBody>
      </p:sp>
      <p:sp>
        <p:nvSpPr>
          <p:cNvPr id="139268" name="Rectangle 2"/>
          <p:cNvSpPr>
            <a:spLocks noGrp="1" noChangeArrowheads="1"/>
          </p:cNvSpPr>
          <p:nvPr>
            <p:ph type="title"/>
          </p:nvPr>
        </p:nvSpPr>
        <p:spPr>
          <a:xfrm>
            <a:off x="1752600" y="274638"/>
            <a:ext cx="8686800" cy="1706562"/>
          </a:xfrm>
        </p:spPr>
        <p:txBody>
          <a:bodyPr/>
          <a:lstStyle/>
          <a:p>
            <a:pPr eaLnBrk="1" hangingPunct="1"/>
            <a:r>
              <a:rPr lang="en-US" altLang="en-US" sz="3200" b="1"/>
              <a:t>Significant Outcomes of the </a:t>
            </a:r>
            <a:br>
              <a:rPr lang="en-US" altLang="en-US" sz="3200" b="1"/>
            </a:br>
            <a:r>
              <a:rPr lang="en-US" altLang="en-US" sz="3200" b="1"/>
              <a:t>Berlin Blockade/Airlift</a:t>
            </a:r>
            <a:r>
              <a:rPr lang="en-US" altLang="en-US" sz="3200">
                <a:sym typeface="Wingdings" panose="05000000000000000000" pitchFamily="2" charset="2"/>
              </a:rPr>
              <a:t> </a:t>
            </a:r>
            <a:r>
              <a:rPr lang="en-US" altLang="en-US" sz="2400" b="1">
                <a:sym typeface="Wingdings" panose="05000000000000000000" pitchFamily="2" charset="2"/>
              </a:rPr>
              <a:t>(1948-1949)</a:t>
            </a:r>
            <a:r>
              <a:rPr lang="en-US" altLang="en-US" sz="1800">
                <a:sym typeface="Wingdings" panose="05000000000000000000" pitchFamily="2" charset="2"/>
              </a:rPr>
              <a:t/>
            </a:r>
            <a:br>
              <a:rPr lang="en-US" altLang="en-US" sz="1800">
                <a:sym typeface="Wingdings" panose="05000000000000000000" pitchFamily="2" charset="2"/>
              </a:rPr>
            </a:br>
            <a:r>
              <a:rPr lang="en-US" altLang="en-US" sz="1400" i="1"/>
              <a:t>Postwar: A History of Europe Since 1945 by Tony Judt </a:t>
            </a:r>
            <a:endParaRPr lang="en-US" altLang="en-US" sz="1400"/>
          </a:p>
        </p:txBody>
      </p:sp>
      <p:sp>
        <p:nvSpPr>
          <p:cNvPr id="139269" name="Rectangle 3"/>
          <p:cNvSpPr>
            <a:spLocks noGrp="1" noChangeArrowheads="1"/>
          </p:cNvSpPr>
          <p:nvPr>
            <p:ph type="body" idx="1"/>
          </p:nvPr>
        </p:nvSpPr>
        <p:spPr>
          <a:xfrm>
            <a:off x="1981200" y="2133600"/>
            <a:ext cx="8229600" cy="4495800"/>
          </a:xfrm>
        </p:spPr>
        <p:txBody>
          <a:bodyPr/>
          <a:lstStyle/>
          <a:p>
            <a:pPr marL="609600" indent="-609600" eaLnBrk="1" hangingPunct="1">
              <a:buFontTx/>
              <a:buAutoNum type="arabicPeriod" startAt="3"/>
            </a:pPr>
            <a:r>
              <a:rPr lang="en-US" altLang="en-US" sz="2800" b="1"/>
              <a:t>[It] led directly to a reappraisal of Western military calculations. If the West was going to protect its German clients from Soviet aggression then it would need to give itself the means to do so</a:t>
            </a:r>
            <a:endParaRPr lang="en-US" altLang="en-US" sz="1800" b="1"/>
          </a:p>
          <a:p>
            <a:pPr marL="1409700" lvl="2" indent="-609600" eaLnBrk="1" hangingPunct="1"/>
            <a:r>
              <a:rPr lang="en-US" altLang="en-US" b="1" smtClean="0"/>
              <a:t>The Americans had stationed strategic bombers in Britain, these were equipped to carry atomic bombs</a:t>
            </a:r>
          </a:p>
          <a:p>
            <a:pPr marL="1866900" lvl="3" indent="-609600" eaLnBrk="1" hangingPunct="1"/>
            <a:r>
              <a:rPr lang="en-US" altLang="en-US" b="1" smtClean="0"/>
              <a:t>The USA had </a:t>
            </a:r>
            <a:r>
              <a:rPr lang="en-US" altLang="en-US" b="1" i="1" u="sng" smtClean="0"/>
              <a:t>56 Atomic bombs </a:t>
            </a:r>
            <a:r>
              <a:rPr lang="en-US" altLang="en-US" b="1" smtClean="0"/>
              <a:t>at this time but we did NOT have a policy of if and when we would use them </a:t>
            </a:r>
            <a:r>
              <a:rPr lang="en-US" altLang="en-US" sz="1800" b="1"/>
              <a:t>(p. 146)</a:t>
            </a:r>
          </a:p>
        </p:txBody>
      </p:sp>
    </p:spTree>
    <p:extLst>
      <p:ext uri="{BB962C8B-B14F-4D97-AF65-F5344CB8AC3E}">
        <p14:creationId xmlns:p14="http://schemas.microsoft.com/office/powerpoint/2010/main" val="15037053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0290" name="Picture 2" descr="IMG_2325_1_1"/>
          <p:cNvPicPr>
            <a:picLocks noChangeAspect="1" noChangeArrowheads="1"/>
          </p:cNvPicPr>
          <p:nvPr/>
        </p:nvPicPr>
        <p:blipFill>
          <a:blip r:embed="rId3">
            <a:extLst>
              <a:ext uri="{28A0092B-C50C-407E-A947-70E740481C1C}">
                <a14:useLocalDpi xmlns:a14="http://schemas.microsoft.com/office/drawing/2010/main" val="0"/>
              </a:ext>
            </a:extLst>
          </a:blip>
          <a:srcRect t="13124" b="10498"/>
          <a:stretch>
            <a:fillRect/>
          </a:stretch>
        </p:blipFill>
        <p:spPr bwMode="auto">
          <a:xfrm>
            <a:off x="5410200" y="609601"/>
            <a:ext cx="5257800" cy="301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0291" name="Picture 3" descr="IMG_2333_1_1"/>
          <p:cNvPicPr>
            <a:picLocks noChangeAspect="1" noChangeArrowheads="1"/>
          </p:cNvPicPr>
          <p:nvPr/>
        </p:nvPicPr>
        <p:blipFill>
          <a:blip r:embed="rId4">
            <a:extLst>
              <a:ext uri="{28A0092B-C50C-407E-A947-70E740481C1C}">
                <a14:useLocalDpi xmlns:a14="http://schemas.microsoft.com/office/drawing/2010/main" val="0"/>
              </a:ext>
            </a:extLst>
          </a:blip>
          <a:srcRect t="13124"/>
          <a:stretch>
            <a:fillRect/>
          </a:stretch>
        </p:blipFill>
        <p:spPr bwMode="auto">
          <a:xfrm>
            <a:off x="1524000" y="3630614"/>
            <a:ext cx="4953000" cy="322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0292" name="Rectangle 4"/>
          <p:cNvSpPr>
            <a:spLocks noGrp="1" noChangeArrowheads="1"/>
          </p:cNvSpPr>
          <p:nvPr>
            <p:ph type="title"/>
          </p:nvPr>
        </p:nvSpPr>
        <p:spPr>
          <a:xfrm>
            <a:off x="1752600" y="0"/>
            <a:ext cx="8686800" cy="685800"/>
          </a:xfrm>
        </p:spPr>
        <p:txBody>
          <a:bodyPr/>
          <a:lstStyle/>
          <a:p>
            <a:pPr eaLnBrk="1" hangingPunct="1"/>
            <a:r>
              <a:rPr lang="en-US" altLang="en-US" sz="3600">
                <a:latin typeface="Copperplate Gothic Bold" pitchFamily="34" charset="0"/>
              </a:rPr>
              <a:t>The Bridge between East &amp; West</a:t>
            </a:r>
          </a:p>
        </p:txBody>
      </p:sp>
      <p:sp>
        <p:nvSpPr>
          <p:cNvPr id="140293" name="Text Box 5"/>
          <p:cNvSpPr txBox="1">
            <a:spLocks noChangeArrowheads="1"/>
          </p:cNvSpPr>
          <p:nvPr/>
        </p:nvSpPr>
        <p:spPr bwMode="auto">
          <a:xfrm>
            <a:off x="1905000" y="774701"/>
            <a:ext cx="3352800"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fontAlgn="base">
              <a:spcBef>
                <a:spcPct val="50000"/>
              </a:spcBef>
              <a:spcAft>
                <a:spcPct val="0"/>
              </a:spcAft>
              <a:buFontTx/>
              <a:buNone/>
            </a:pPr>
            <a:r>
              <a:rPr lang="en-US" altLang="en-US" sz="2800">
                <a:solidFill>
                  <a:srgbClr val="000000"/>
                </a:solidFill>
              </a:rPr>
              <a:t>This bridge joins former West Berlin with Potsdam in former East Germany.</a:t>
            </a:r>
          </a:p>
        </p:txBody>
      </p:sp>
      <p:sp>
        <p:nvSpPr>
          <p:cNvPr id="140294" name="Text Box 6"/>
          <p:cNvSpPr txBox="1">
            <a:spLocks noChangeArrowheads="1"/>
          </p:cNvSpPr>
          <p:nvPr/>
        </p:nvSpPr>
        <p:spPr bwMode="auto">
          <a:xfrm>
            <a:off x="6629400" y="3657601"/>
            <a:ext cx="3810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50000"/>
              </a:spcBef>
              <a:spcAft>
                <a:spcPct val="0"/>
              </a:spcAft>
              <a:buFontTx/>
              <a:buNone/>
            </a:pPr>
            <a:r>
              <a:rPr lang="en-US" altLang="en-US" sz="1800">
                <a:solidFill>
                  <a:srgbClr val="000000"/>
                </a:solidFill>
              </a:rPr>
              <a:t>It was divided by the wall and the work to paint it was even divided.</a:t>
            </a:r>
          </a:p>
        </p:txBody>
      </p:sp>
      <p:sp>
        <p:nvSpPr>
          <p:cNvPr id="17416" name="Text Box 8"/>
          <p:cNvSpPr txBox="1">
            <a:spLocks noChangeArrowheads="1"/>
          </p:cNvSpPr>
          <p:nvPr/>
        </p:nvSpPr>
        <p:spPr bwMode="auto">
          <a:xfrm>
            <a:off x="6629400" y="5181601"/>
            <a:ext cx="3886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50000"/>
              </a:spcBef>
              <a:spcAft>
                <a:spcPct val="0"/>
              </a:spcAft>
              <a:buFontTx/>
              <a:buNone/>
            </a:pPr>
            <a:r>
              <a:rPr lang="en-US" altLang="en-US" sz="1800">
                <a:solidFill>
                  <a:srgbClr val="000000"/>
                </a:solidFill>
              </a:rPr>
              <a:t>As a result this bridge is two different colors of green!</a:t>
            </a:r>
          </a:p>
        </p:txBody>
      </p:sp>
      <p:sp>
        <p:nvSpPr>
          <p:cNvPr id="17417" name="Rectangle 9"/>
          <p:cNvSpPr>
            <a:spLocks noChangeArrowheads="1"/>
          </p:cNvSpPr>
          <p:nvPr/>
        </p:nvSpPr>
        <p:spPr bwMode="auto">
          <a:xfrm>
            <a:off x="3810000" y="5225534"/>
            <a:ext cx="1295400" cy="369332"/>
          </a:xfrm>
          <a:prstGeom prst="rect">
            <a:avLst/>
          </a:prstGeom>
          <a:noFill/>
          <a:ln w="762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50000"/>
              </a:spcBef>
              <a:spcAft>
                <a:spcPct val="0"/>
              </a:spcAft>
              <a:buFontTx/>
              <a:buNone/>
            </a:pPr>
            <a:endParaRPr lang="en-CA" altLang="en-US" sz="1800">
              <a:solidFill>
                <a:srgbClr val="000000"/>
              </a:solidFill>
            </a:endParaRPr>
          </a:p>
        </p:txBody>
      </p:sp>
      <p:sp>
        <p:nvSpPr>
          <p:cNvPr id="140297" name="TextBox 8"/>
          <p:cNvSpPr txBox="1">
            <a:spLocks noChangeArrowheads="1"/>
          </p:cNvSpPr>
          <p:nvPr/>
        </p:nvSpPr>
        <p:spPr bwMode="auto">
          <a:xfrm>
            <a:off x="6629400" y="5943601"/>
            <a:ext cx="4038600" cy="907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fontAlgn="base">
              <a:spcBef>
                <a:spcPct val="50000"/>
              </a:spcBef>
              <a:spcAft>
                <a:spcPct val="0"/>
              </a:spcAft>
              <a:buFontTx/>
              <a:buNone/>
            </a:pPr>
            <a:r>
              <a:rPr lang="en-US" altLang="en-US" sz="1400">
                <a:solidFill>
                  <a:srgbClr val="000000"/>
                </a:solidFill>
                <a:latin typeface="Copperplate Gothic Bold" pitchFamily="34" charset="0"/>
              </a:rPr>
              <a:t>Source:  Becky Smith</a:t>
            </a:r>
          </a:p>
          <a:p>
            <a:pPr algn="ctr" fontAlgn="base">
              <a:spcBef>
                <a:spcPct val="50000"/>
              </a:spcBef>
              <a:spcAft>
                <a:spcPct val="0"/>
              </a:spcAft>
              <a:buFontTx/>
              <a:buNone/>
            </a:pPr>
            <a:r>
              <a:rPr lang="en-US" altLang="en-US" sz="1400">
                <a:solidFill>
                  <a:srgbClr val="000000"/>
                </a:solidFill>
                <a:latin typeface="Copperplate Gothic Bold" pitchFamily="34" charset="0"/>
              </a:rPr>
              <a:t>Libr 500: Foundations of Information Technology</a:t>
            </a:r>
          </a:p>
          <a:p>
            <a:pPr fontAlgn="base">
              <a:spcBef>
                <a:spcPct val="0"/>
              </a:spcBef>
              <a:spcAft>
                <a:spcPct val="0"/>
              </a:spcAft>
              <a:buFontTx/>
              <a:buNone/>
            </a:pPr>
            <a:endParaRPr lang="en-US" altLang="en-US" sz="1800">
              <a:solidFill>
                <a:srgbClr val="000000"/>
              </a:solidFill>
            </a:endParaRPr>
          </a:p>
        </p:txBody>
      </p:sp>
    </p:spTree>
    <p:extLst>
      <p:ext uri="{BB962C8B-B14F-4D97-AF65-F5344CB8AC3E}">
        <p14:creationId xmlns:p14="http://schemas.microsoft.com/office/powerpoint/2010/main" val="1673179573"/>
      </p:ext>
    </p:extLst>
  </p:cSld>
  <p:clrMapOvr>
    <a:masterClrMapping/>
  </p:clrMapOvr>
  <p:transition advClick="0" advTm="24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afterEffect">
                                  <p:stCondLst>
                                    <p:cond delay="13500"/>
                                  </p:stCondLst>
                                  <p:childTnLst>
                                    <p:set>
                                      <p:cBhvr>
                                        <p:cTn id="6" dur="1" fill="hold">
                                          <p:stCondLst>
                                            <p:cond delay="0"/>
                                          </p:stCondLst>
                                        </p:cTn>
                                        <p:tgtEl>
                                          <p:spTgt spid="17416"/>
                                        </p:tgtEl>
                                        <p:attrNameLst>
                                          <p:attrName>style.visibility</p:attrName>
                                        </p:attrNameLst>
                                      </p:cBhvr>
                                      <p:to>
                                        <p:strVal val="visible"/>
                                      </p:to>
                                    </p:set>
                                    <p:anim calcmode="lin" valueType="num">
                                      <p:cBhvr>
                                        <p:cTn id="7" dur="1000" fill="hold"/>
                                        <p:tgtEl>
                                          <p:spTgt spid="17416"/>
                                        </p:tgtEl>
                                        <p:attrNameLst>
                                          <p:attrName>ppt_w</p:attrName>
                                        </p:attrNameLst>
                                      </p:cBhvr>
                                      <p:tavLst>
                                        <p:tav tm="0">
                                          <p:val>
                                            <p:fltVal val="0"/>
                                          </p:val>
                                        </p:tav>
                                        <p:tav tm="100000">
                                          <p:val>
                                            <p:strVal val="#ppt_w"/>
                                          </p:val>
                                        </p:tav>
                                      </p:tavLst>
                                    </p:anim>
                                    <p:anim calcmode="lin" valueType="num">
                                      <p:cBhvr>
                                        <p:cTn id="8" dur="1000" fill="hold"/>
                                        <p:tgtEl>
                                          <p:spTgt spid="17416"/>
                                        </p:tgtEl>
                                        <p:attrNameLst>
                                          <p:attrName>ppt_h</p:attrName>
                                        </p:attrNameLst>
                                      </p:cBhvr>
                                      <p:tavLst>
                                        <p:tav tm="0">
                                          <p:val>
                                            <p:fltVal val="0"/>
                                          </p:val>
                                        </p:tav>
                                        <p:tav tm="100000">
                                          <p:val>
                                            <p:strVal val="#ppt_h"/>
                                          </p:val>
                                        </p:tav>
                                      </p:tavLst>
                                    </p:anim>
                                  </p:childTnLst>
                                </p:cTn>
                              </p:par>
                            </p:childTnLst>
                          </p:cTn>
                        </p:par>
                        <p:par>
                          <p:cTn id="9" fill="hold" nodeType="afterGroup">
                            <p:stCondLst>
                              <p:cond delay="14500"/>
                            </p:stCondLst>
                            <p:childTnLst>
                              <p:par>
                                <p:cTn id="10" presetID="23" presetClass="entr" presetSubtype="16" fill="hold" grpId="0" nodeType="afterEffect">
                                  <p:stCondLst>
                                    <p:cond delay="0"/>
                                  </p:stCondLst>
                                  <p:childTnLst>
                                    <p:set>
                                      <p:cBhvr>
                                        <p:cTn id="11" dur="1" fill="hold">
                                          <p:stCondLst>
                                            <p:cond delay="0"/>
                                          </p:stCondLst>
                                        </p:cTn>
                                        <p:tgtEl>
                                          <p:spTgt spid="17417"/>
                                        </p:tgtEl>
                                        <p:attrNameLst>
                                          <p:attrName>style.visibility</p:attrName>
                                        </p:attrNameLst>
                                      </p:cBhvr>
                                      <p:to>
                                        <p:strVal val="visible"/>
                                      </p:to>
                                    </p:set>
                                    <p:anim calcmode="lin" valueType="num">
                                      <p:cBhvr>
                                        <p:cTn id="12" dur="1000" fill="hold"/>
                                        <p:tgtEl>
                                          <p:spTgt spid="17417"/>
                                        </p:tgtEl>
                                        <p:attrNameLst>
                                          <p:attrName>ppt_w</p:attrName>
                                        </p:attrNameLst>
                                      </p:cBhvr>
                                      <p:tavLst>
                                        <p:tav tm="0">
                                          <p:val>
                                            <p:fltVal val="0"/>
                                          </p:val>
                                        </p:tav>
                                        <p:tav tm="100000">
                                          <p:val>
                                            <p:strVal val="#ppt_w"/>
                                          </p:val>
                                        </p:tav>
                                      </p:tavLst>
                                    </p:anim>
                                    <p:anim calcmode="lin" valueType="num">
                                      <p:cBhvr>
                                        <p:cTn id="13" dur="1000" fill="hold"/>
                                        <p:tgtEl>
                                          <p:spTgt spid="174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6" grpId="0" autoUpdateAnimBg="0"/>
      <p:bldP spid="1741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8" name="Picture 6" descr="http://scrapetv.com/News/News%20Pages/Politics/images-3/potsdam-conferen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71438"/>
            <a:ext cx="9144000" cy="796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6739" name="Text Box 7"/>
          <p:cNvSpPr txBox="1">
            <a:spLocks noChangeArrowheads="1"/>
          </p:cNvSpPr>
          <p:nvPr/>
        </p:nvSpPr>
        <p:spPr bwMode="auto">
          <a:xfrm>
            <a:off x="1774825" y="5334000"/>
            <a:ext cx="8280400" cy="11699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fontAlgn="base">
              <a:spcBef>
                <a:spcPct val="50000"/>
              </a:spcBef>
              <a:spcAft>
                <a:spcPct val="0"/>
              </a:spcAft>
              <a:buFontTx/>
              <a:buNone/>
            </a:pPr>
            <a:r>
              <a:rPr lang="en-GB" altLang="en-US" sz="2000" b="1" i="1">
                <a:solidFill>
                  <a:srgbClr val="FFC000"/>
                </a:solidFill>
              </a:rPr>
              <a:t>In July 1945, Truman met with Stalin and Churchill at Potsdam. Think of suitable thought bubbles for Stalin &amp; Truman</a:t>
            </a:r>
            <a:endParaRPr lang="en-GB" altLang="en-US" sz="2000" b="1" i="1">
              <a:solidFill>
                <a:srgbClr val="FFC000"/>
              </a:solidFill>
              <a:sym typeface="Webdings" panose="05030102010509060703" pitchFamily="18" charset="2"/>
            </a:endParaRPr>
          </a:p>
          <a:p>
            <a:pPr algn="ctr" fontAlgn="base">
              <a:spcBef>
                <a:spcPct val="50000"/>
              </a:spcBef>
              <a:spcAft>
                <a:spcPct val="0"/>
              </a:spcAft>
              <a:buFontTx/>
              <a:buNone/>
            </a:pPr>
            <a:r>
              <a:rPr lang="en-GB" altLang="en-US" sz="2000" b="1" i="1">
                <a:solidFill>
                  <a:srgbClr val="FFC000"/>
                </a:solidFill>
                <a:sym typeface="Webdings" panose="05030102010509060703" pitchFamily="18" charset="2"/>
              </a:rPr>
              <a:t>Think of a US /USSR caption for this photograph</a:t>
            </a:r>
            <a:r>
              <a:rPr lang="en-GB" altLang="en-US" sz="1800" b="1" i="1">
                <a:solidFill>
                  <a:srgbClr val="808080"/>
                </a:solidFill>
                <a:sym typeface="Webdings" panose="05030102010509060703" pitchFamily="18" charset="2"/>
              </a:rPr>
              <a:t>.</a:t>
            </a:r>
            <a:endParaRPr lang="en-US" altLang="en-US" sz="1800" b="1" i="1">
              <a:solidFill>
                <a:srgbClr val="808080"/>
              </a:solidFill>
            </a:endParaRPr>
          </a:p>
        </p:txBody>
      </p:sp>
      <p:sp>
        <p:nvSpPr>
          <p:cNvPr id="116740" name="Text Box 10">
            <a:hlinkClick r:id="rId3"/>
          </p:cNvPr>
          <p:cNvSpPr txBox="1">
            <a:spLocks noChangeArrowheads="1"/>
          </p:cNvSpPr>
          <p:nvPr/>
        </p:nvSpPr>
        <p:spPr bwMode="auto">
          <a:xfrm>
            <a:off x="9696451" y="333375"/>
            <a:ext cx="7921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fontAlgn="base">
              <a:spcBef>
                <a:spcPct val="50000"/>
              </a:spcBef>
              <a:spcAft>
                <a:spcPct val="0"/>
              </a:spcAft>
              <a:buFontTx/>
              <a:buNone/>
            </a:pPr>
            <a:r>
              <a:rPr lang="en-GB" altLang="en-US" sz="3600">
                <a:solidFill>
                  <a:srgbClr val="000000"/>
                </a:solidFill>
                <a:sym typeface="Webdings" panose="05030102010509060703" pitchFamily="18" charset="2"/>
              </a:rPr>
              <a:t></a:t>
            </a:r>
          </a:p>
        </p:txBody>
      </p:sp>
    </p:spTree>
    <p:extLst>
      <p:ext uri="{BB962C8B-B14F-4D97-AF65-F5344CB8AC3E}">
        <p14:creationId xmlns:p14="http://schemas.microsoft.com/office/powerpoint/2010/main" val="279505225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4"/>
          <p:cNvSpPr>
            <a:spLocks noGrp="1" noChangeArrowheads="1"/>
          </p:cNvSpPr>
          <p:nvPr>
            <p:ph type="title"/>
          </p:nvPr>
        </p:nvSpPr>
        <p:spPr>
          <a:xfrm>
            <a:off x="1981200" y="0"/>
            <a:ext cx="8229600" cy="1143000"/>
          </a:xfrm>
        </p:spPr>
        <p:txBody>
          <a:bodyPr/>
          <a:lstStyle/>
          <a:p>
            <a:r>
              <a:rPr lang="en-US" altLang="en-US" sz="4000" b="1"/>
              <a:t>Four Occupational Zones</a:t>
            </a:r>
          </a:p>
        </p:txBody>
      </p:sp>
      <p:sp>
        <p:nvSpPr>
          <p:cNvPr id="117763" name="Rectangle 6"/>
          <p:cNvSpPr>
            <a:spLocks noGrp="1" noChangeArrowheads="1"/>
          </p:cNvSpPr>
          <p:nvPr>
            <p:ph type="body" sz="half" idx="2"/>
          </p:nvPr>
        </p:nvSpPr>
        <p:spPr>
          <a:xfrm>
            <a:off x="5638800" y="1371600"/>
            <a:ext cx="5029200" cy="4953000"/>
          </a:xfrm>
        </p:spPr>
        <p:txBody>
          <a:bodyPr/>
          <a:lstStyle/>
          <a:p>
            <a:pPr>
              <a:lnSpc>
                <a:spcPct val="90000"/>
              </a:lnSpc>
            </a:pPr>
            <a:r>
              <a:rPr lang="en-US" altLang="en-US" sz="2800"/>
              <a:t>Germany was subdivided into 4 zones</a:t>
            </a:r>
          </a:p>
          <a:p>
            <a:pPr>
              <a:lnSpc>
                <a:spcPct val="90000"/>
              </a:lnSpc>
            </a:pPr>
            <a:r>
              <a:rPr lang="en-US" altLang="en-US" sz="2800"/>
              <a:t>Berlin was also divided into 4 similar zones</a:t>
            </a:r>
          </a:p>
          <a:p>
            <a:pPr>
              <a:lnSpc>
                <a:spcPct val="90000"/>
              </a:lnSpc>
            </a:pPr>
            <a:r>
              <a:rPr lang="en-US" altLang="en-US" sz="2800"/>
              <a:t>The Soviet zone became the German Democratic Republic (East Germany)</a:t>
            </a:r>
          </a:p>
          <a:p>
            <a:pPr>
              <a:lnSpc>
                <a:spcPct val="90000"/>
              </a:lnSpc>
            </a:pPr>
            <a:r>
              <a:rPr lang="en-US" altLang="en-US" sz="2800"/>
              <a:t>French, British, and American zones united to form the Federal Republic of Germany (West Germany)</a:t>
            </a:r>
          </a:p>
          <a:p>
            <a:pPr lvl="1">
              <a:lnSpc>
                <a:spcPct val="90000"/>
              </a:lnSpc>
            </a:pPr>
            <a:endParaRPr lang="en-US" altLang="en-US" sz="2400"/>
          </a:p>
        </p:txBody>
      </p:sp>
      <p:pic>
        <p:nvPicPr>
          <p:cNvPr id="117764" name="Picture 7" descr="Besatzungszonen_ohne_text"/>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1839914" y="1447800"/>
            <a:ext cx="3736975" cy="4572000"/>
          </a:xfrm>
          <a:noFill/>
        </p:spPr>
      </p:pic>
    </p:spTree>
    <p:extLst>
      <p:ext uri="{BB962C8B-B14F-4D97-AF65-F5344CB8AC3E}">
        <p14:creationId xmlns:p14="http://schemas.microsoft.com/office/powerpoint/2010/main" val="23175470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r>
              <a:rPr lang="en-US" altLang="en-US" sz="4000"/>
              <a:t>Russian Soldiers “Liberate” Berlin</a:t>
            </a:r>
          </a:p>
        </p:txBody>
      </p:sp>
      <p:pic>
        <p:nvPicPr>
          <p:cNvPr id="1187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1" y="1447800"/>
            <a:ext cx="4168775" cy="523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8788" name="Rectangle 4"/>
          <p:cNvSpPr>
            <a:spLocks noChangeArrowheads="1"/>
          </p:cNvSpPr>
          <p:nvPr/>
        </p:nvSpPr>
        <p:spPr bwMode="auto">
          <a:xfrm>
            <a:off x="6400800" y="1722438"/>
            <a:ext cx="4038600" cy="45259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Aft>
                <a:spcPct val="0"/>
              </a:spcAft>
            </a:pPr>
            <a:r>
              <a:rPr lang="en-US" altLang="en-US" sz="2400">
                <a:solidFill>
                  <a:srgbClr val="000000"/>
                </a:solidFill>
              </a:rPr>
              <a:t>90,000 women reported being raped in Berlin</a:t>
            </a:r>
          </a:p>
          <a:p>
            <a:pPr fontAlgn="base">
              <a:spcAft>
                <a:spcPct val="0"/>
              </a:spcAft>
            </a:pPr>
            <a:r>
              <a:rPr lang="en-US" altLang="en-US" sz="2400">
                <a:solidFill>
                  <a:srgbClr val="000000"/>
                </a:solidFill>
              </a:rPr>
              <a:t>“Can’t you understand it if a soldier who has crossed thousands of kilometers through blood and fire has fun with a women or takes a trifle?”</a:t>
            </a:r>
          </a:p>
          <a:p>
            <a:pPr lvl="1" fontAlgn="base">
              <a:spcAft>
                <a:spcPct val="0"/>
              </a:spcAft>
            </a:pPr>
            <a:r>
              <a:rPr lang="en-US" altLang="en-US" sz="2000">
                <a:solidFill>
                  <a:srgbClr val="000000"/>
                </a:solidFill>
              </a:rPr>
              <a:t>Stalin responding to complaints of Red Army atrocities in Yugoslavia</a:t>
            </a:r>
          </a:p>
        </p:txBody>
      </p:sp>
    </p:spTree>
    <p:extLst>
      <p:ext uri="{BB962C8B-B14F-4D97-AF65-F5344CB8AC3E}">
        <p14:creationId xmlns:p14="http://schemas.microsoft.com/office/powerpoint/2010/main" val="29171234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1981200" y="-152400"/>
            <a:ext cx="8229600" cy="990600"/>
          </a:xfrm>
        </p:spPr>
        <p:txBody>
          <a:bodyPr/>
          <a:lstStyle/>
          <a:p>
            <a:r>
              <a:rPr lang="en-US" altLang="en-US" sz="4000" b="1"/>
              <a:t>East Germany</a:t>
            </a:r>
          </a:p>
        </p:txBody>
      </p:sp>
      <p:sp>
        <p:nvSpPr>
          <p:cNvPr id="119811" name="Rectangle 3"/>
          <p:cNvSpPr>
            <a:spLocks noGrp="1" noChangeArrowheads="1"/>
          </p:cNvSpPr>
          <p:nvPr>
            <p:ph type="body" sz="half" idx="3"/>
          </p:nvPr>
        </p:nvSpPr>
        <p:spPr>
          <a:xfrm>
            <a:off x="6172200" y="1066800"/>
            <a:ext cx="4114800" cy="5181600"/>
          </a:xfrm>
        </p:spPr>
        <p:txBody>
          <a:bodyPr/>
          <a:lstStyle/>
          <a:p>
            <a:pPr>
              <a:lnSpc>
                <a:spcPct val="80000"/>
              </a:lnSpc>
            </a:pPr>
            <a:r>
              <a:rPr lang="en-US" altLang="en-US" sz="2400"/>
              <a:t>Established an authoritarian government with a centralized command economy.</a:t>
            </a:r>
          </a:p>
          <a:p>
            <a:pPr>
              <a:lnSpc>
                <a:spcPct val="80000"/>
              </a:lnSpc>
            </a:pPr>
            <a:r>
              <a:rPr lang="en-US" altLang="en-US" sz="2400"/>
              <a:t>Became the wealthiest and most advanced country in the Eastern bloc but still well below western standards.</a:t>
            </a:r>
          </a:p>
          <a:p>
            <a:pPr>
              <a:lnSpc>
                <a:spcPct val="80000"/>
              </a:lnSpc>
            </a:pPr>
            <a:r>
              <a:rPr lang="en-US" altLang="en-US" sz="2400"/>
              <a:t>Political freedoms were denied</a:t>
            </a:r>
          </a:p>
          <a:p>
            <a:pPr>
              <a:lnSpc>
                <a:spcPct val="80000"/>
              </a:lnSpc>
            </a:pPr>
            <a:r>
              <a:rPr lang="en-US" altLang="en-US" sz="2400"/>
              <a:t>Mass defections to the West prompted the development of the GDR border system.</a:t>
            </a:r>
          </a:p>
        </p:txBody>
      </p:sp>
      <p:pic>
        <p:nvPicPr>
          <p:cNvPr id="119812"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3657600"/>
            <a:ext cx="4267200" cy="295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9813" name="Picture 12"/>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2209800" y="1066801"/>
            <a:ext cx="3124200" cy="2341563"/>
          </a:xfrm>
          <a:noFill/>
        </p:spPr>
      </p:pic>
      <p:sp>
        <p:nvSpPr>
          <p:cNvPr id="119814" name="Text Box 15"/>
          <p:cNvSpPr txBox="1">
            <a:spLocks noChangeArrowheads="1"/>
          </p:cNvSpPr>
          <p:nvPr/>
        </p:nvSpPr>
        <p:spPr bwMode="auto">
          <a:xfrm>
            <a:off x="3581401" y="3352801"/>
            <a:ext cx="183356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FontTx/>
              <a:buNone/>
            </a:pPr>
            <a:r>
              <a:rPr lang="en-US" altLang="en-US" sz="1000">
                <a:solidFill>
                  <a:srgbClr val="000000"/>
                </a:solidFill>
              </a:rPr>
              <a:t>Courtesy of Stephen Windsor</a:t>
            </a:r>
          </a:p>
        </p:txBody>
      </p:sp>
      <p:sp>
        <p:nvSpPr>
          <p:cNvPr id="119815" name="Text Box 16"/>
          <p:cNvSpPr txBox="1">
            <a:spLocks noChangeArrowheads="1"/>
          </p:cNvSpPr>
          <p:nvPr/>
        </p:nvSpPr>
        <p:spPr bwMode="auto">
          <a:xfrm>
            <a:off x="3124200" y="838201"/>
            <a:ext cx="13795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FontTx/>
              <a:buNone/>
            </a:pPr>
            <a:r>
              <a:rPr lang="en-US" altLang="en-US" sz="1000" b="1">
                <a:solidFill>
                  <a:srgbClr val="000000"/>
                </a:solidFill>
              </a:rPr>
              <a:t>Check Point Charlie</a:t>
            </a:r>
          </a:p>
        </p:txBody>
      </p:sp>
      <p:sp>
        <p:nvSpPr>
          <p:cNvPr id="119816" name="Text Box 17"/>
          <p:cNvSpPr txBox="1">
            <a:spLocks noChangeArrowheads="1"/>
          </p:cNvSpPr>
          <p:nvPr/>
        </p:nvSpPr>
        <p:spPr bwMode="auto">
          <a:xfrm>
            <a:off x="1752600" y="6613526"/>
            <a:ext cx="33353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FontTx/>
              <a:buNone/>
            </a:pPr>
            <a:r>
              <a:rPr lang="en-US" altLang="en-US" sz="1000" b="1">
                <a:solidFill>
                  <a:srgbClr val="000000"/>
                </a:solidFill>
              </a:rPr>
              <a:t>From: Dornbusch R., H. wolf, and L. Alexander</a:t>
            </a:r>
            <a:r>
              <a:rPr lang="en-US" altLang="en-US" sz="1000">
                <a:solidFill>
                  <a:srgbClr val="000000"/>
                </a:solidFill>
              </a:rPr>
              <a:t>  1992</a:t>
            </a:r>
          </a:p>
        </p:txBody>
      </p:sp>
    </p:spTree>
    <p:extLst>
      <p:ext uri="{BB962C8B-B14F-4D97-AF65-F5344CB8AC3E}">
        <p14:creationId xmlns:p14="http://schemas.microsoft.com/office/powerpoint/2010/main" val="3196357260"/>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Picture 4" descr="MauerinBerlin-v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16379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8" name="Picture 2" descr="IMG_1393_1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600200"/>
            <a:ext cx="64008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1859" name="Rectangle 3"/>
          <p:cNvSpPr>
            <a:spLocks noGrp="1" noChangeArrowheads="1"/>
          </p:cNvSpPr>
          <p:nvPr>
            <p:ph type="title"/>
          </p:nvPr>
        </p:nvSpPr>
        <p:spPr>
          <a:xfrm>
            <a:off x="1828800" y="228600"/>
            <a:ext cx="8610600" cy="1143000"/>
          </a:xfrm>
        </p:spPr>
        <p:txBody>
          <a:bodyPr/>
          <a:lstStyle/>
          <a:p>
            <a:pPr eaLnBrk="1" hangingPunct="1"/>
            <a:r>
              <a:rPr lang="en-US" altLang="en-US" smtClean="0">
                <a:latin typeface="Copperplate Gothic Bold" pitchFamily="34" charset="0"/>
              </a:rPr>
              <a:t>Memorial of the Berlin Wall</a:t>
            </a:r>
          </a:p>
        </p:txBody>
      </p:sp>
      <p:sp>
        <p:nvSpPr>
          <p:cNvPr id="121860" name="Text Box 6"/>
          <p:cNvSpPr txBox="1">
            <a:spLocks noChangeArrowheads="1"/>
          </p:cNvSpPr>
          <p:nvPr/>
        </p:nvSpPr>
        <p:spPr bwMode="auto">
          <a:xfrm>
            <a:off x="8153400" y="1447801"/>
            <a:ext cx="236220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50000"/>
              </a:spcBef>
              <a:spcAft>
                <a:spcPct val="0"/>
              </a:spcAft>
              <a:buFontTx/>
              <a:buNone/>
            </a:pPr>
            <a:r>
              <a:rPr lang="en-US" altLang="en-US" sz="1800">
                <a:solidFill>
                  <a:srgbClr val="000000"/>
                </a:solidFill>
              </a:rPr>
              <a:t>This is a portion of the Berlin Wall which has been turned into a memorial.</a:t>
            </a:r>
          </a:p>
          <a:p>
            <a:pPr fontAlgn="base">
              <a:spcBef>
                <a:spcPct val="50000"/>
              </a:spcBef>
              <a:spcAft>
                <a:spcPct val="0"/>
              </a:spcAft>
              <a:buFontTx/>
              <a:buNone/>
            </a:pPr>
            <a:endParaRPr lang="en-US" altLang="en-US" sz="1800">
              <a:solidFill>
                <a:srgbClr val="000000"/>
              </a:solidFill>
            </a:endParaRPr>
          </a:p>
          <a:p>
            <a:pPr fontAlgn="base">
              <a:spcBef>
                <a:spcPct val="50000"/>
              </a:spcBef>
              <a:spcAft>
                <a:spcPct val="0"/>
              </a:spcAft>
              <a:buFontTx/>
              <a:buNone/>
            </a:pPr>
            <a:r>
              <a:rPr lang="en-US" altLang="en-US" sz="1800">
                <a:solidFill>
                  <a:srgbClr val="000000"/>
                </a:solidFill>
              </a:rPr>
              <a:t>Notice the “no-mans land” between the concrete.</a:t>
            </a:r>
          </a:p>
        </p:txBody>
      </p:sp>
      <p:sp>
        <p:nvSpPr>
          <p:cNvPr id="121861" name="TextBox 4"/>
          <p:cNvSpPr txBox="1">
            <a:spLocks noChangeArrowheads="1"/>
          </p:cNvSpPr>
          <p:nvPr/>
        </p:nvSpPr>
        <p:spPr bwMode="auto">
          <a:xfrm>
            <a:off x="2133600" y="6248400"/>
            <a:ext cx="8229600"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fontAlgn="base">
              <a:spcBef>
                <a:spcPct val="50000"/>
              </a:spcBef>
              <a:spcAft>
                <a:spcPct val="0"/>
              </a:spcAft>
              <a:buFontTx/>
              <a:buNone/>
            </a:pPr>
            <a:r>
              <a:rPr lang="en-US" altLang="en-US" sz="1400">
                <a:solidFill>
                  <a:srgbClr val="000000"/>
                </a:solidFill>
                <a:latin typeface="Copperplate Gothic Bold" pitchFamily="34" charset="0"/>
              </a:rPr>
              <a:t>Source:  Becky Smith</a:t>
            </a:r>
          </a:p>
          <a:p>
            <a:pPr algn="ctr" fontAlgn="base">
              <a:spcBef>
                <a:spcPct val="50000"/>
              </a:spcBef>
              <a:spcAft>
                <a:spcPct val="0"/>
              </a:spcAft>
              <a:buFontTx/>
              <a:buNone/>
            </a:pPr>
            <a:r>
              <a:rPr lang="en-US" altLang="en-US" sz="1400">
                <a:solidFill>
                  <a:srgbClr val="000000"/>
                </a:solidFill>
                <a:latin typeface="Copperplate Gothic Bold" pitchFamily="34" charset="0"/>
              </a:rPr>
              <a:t>Libr 500: Foundations of Information Technology</a:t>
            </a:r>
          </a:p>
        </p:txBody>
      </p:sp>
    </p:spTree>
    <p:extLst>
      <p:ext uri="{BB962C8B-B14F-4D97-AF65-F5344CB8AC3E}">
        <p14:creationId xmlns:p14="http://schemas.microsoft.com/office/powerpoint/2010/main" val="846525437"/>
      </p:ext>
    </p:extLst>
  </p:cSld>
  <p:clrMapOvr>
    <a:masterClrMapping/>
  </p:clrMapOvr>
  <p:transition advClick="0" advTm="16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1770063" y="304800"/>
            <a:ext cx="7772400" cy="914400"/>
          </a:xfrm>
        </p:spPr>
        <p:txBody>
          <a:bodyPr/>
          <a:lstStyle/>
          <a:p>
            <a:r>
              <a:rPr lang="en-US" altLang="en-US" sz="4000" b="1"/>
              <a:t>West Germany’s “Wirtschaftswunder”</a:t>
            </a:r>
          </a:p>
        </p:txBody>
      </p:sp>
      <p:sp>
        <p:nvSpPr>
          <p:cNvPr id="123907" name="Rectangle 3"/>
          <p:cNvSpPr>
            <a:spLocks noGrp="1" noChangeArrowheads="1"/>
          </p:cNvSpPr>
          <p:nvPr>
            <p:ph type="body" sz="half" idx="2"/>
          </p:nvPr>
        </p:nvSpPr>
        <p:spPr>
          <a:xfrm>
            <a:off x="6172200" y="1524000"/>
            <a:ext cx="4038600" cy="4953000"/>
          </a:xfrm>
        </p:spPr>
        <p:txBody>
          <a:bodyPr/>
          <a:lstStyle/>
          <a:p>
            <a:pPr>
              <a:lnSpc>
                <a:spcPct val="90000"/>
              </a:lnSpc>
            </a:pPr>
            <a:r>
              <a:rPr lang="en-US" altLang="en-US" sz="2400" b="1"/>
              <a:t>West Germany developed a capitalist “social market economy” and a democratic parliamentary government.</a:t>
            </a:r>
          </a:p>
          <a:p>
            <a:pPr>
              <a:lnSpc>
                <a:spcPct val="90000"/>
              </a:lnSpc>
            </a:pPr>
            <a:r>
              <a:rPr lang="en-US" altLang="en-US" sz="2400" b="1"/>
              <a:t>Prolonged economic growth fuelled the “economic miracle” of the FRG.</a:t>
            </a:r>
          </a:p>
          <a:p>
            <a:pPr>
              <a:lnSpc>
                <a:spcPct val="90000"/>
              </a:lnSpc>
            </a:pPr>
            <a:r>
              <a:rPr lang="en-US" altLang="en-US" sz="2400" b="1"/>
              <a:t>The economy was primarily built upon industrial activities.</a:t>
            </a:r>
          </a:p>
          <a:p>
            <a:pPr>
              <a:lnSpc>
                <a:spcPct val="90000"/>
              </a:lnSpc>
            </a:pPr>
            <a:endParaRPr lang="en-US" altLang="en-US" sz="2400"/>
          </a:p>
        </p:txBody>
      </p:sp>
      <p:pic>
        <p:nvPicPr>
          <p:cNvPr id="123908" name="Picture 5" descr="beetles"/>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1905000" y="1981201"/>
            <a:ext cx="4000500" cy="4341813"/>
          </a:xfrm>
          <a:noFill/>
        </p:spPr>
      </p:pic>
    </p:spTree>
    <p:extLst>
      <p:ext uri="{BB962C8B-B14F-4D97-AF65-F5344CB8AC3E}">
        <p14:creationId xmlns:p14="http://schemas.microsoft.com/office/powerpoint/2010/main" val="1643147701"/>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FALL2">
  <a:themeElements>
    <a:clrScheme name="FALL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ALL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ALL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FALL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FALL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FALL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FALL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FALL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FALL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FALL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FALL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FALL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FALL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FALL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1308</Words>
  <Application>Microsoft Office PowerPoint</Application>
  <PresentationFormat>Widescreen</PresentationFormat>
  <Paragraphs>172</Paragraphs>
  <Slides>25</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Baskerville Old Face</vt:lpstr>
      <vt:lpstr>Calibri</vt:lpstr>
      <vt:lpstr>Copperplate Gothic Bold</vt:lpstr>
      <vt:lpstr>Webdings</vt:lpstr>
      <vt:lpstr>Wingdings</vt:lpstr>
      <vt:lpstr>FALL2</vt:lpstr>
      <vt:lpstr>A Divided Berlin</vt:lpstr>
      <vt:lpstr>Berlin &amp; The Blockade/Airlift (1948-1949)</vt:lpstr>
      <vt:lpstr>PowerPoint Presentation</vt:lpstr>
      <vt:lpstr>Four Occupational Zones</vt:lpstr>
      <vt:lpstr>Russian Soldiers “Liberate” Berlin</vt:lpstr>
      <vt:lpstr>East Germany</vt:lpstr>
      <vt:lpstr>PowerPoint Presentation</vt:lpstr>
      <vt:lpstr>Memorial of the Berlin Wall</vt:lpstr>
      <vt:lpstr>West Germany’s “Wirtschaftswunder”</vt:lpstr>
      <vt:lpstr>Berlin  (overview)</vt:lpstr>
      <vt:lpstr>Soviet Harassment in the Skies  Around Berlin (before the airlift)</vt:lpstr>
      <vt:lpstr>The Berlin Blockade/Airlift June 24, 1948 – May 12, 1949 (Blockade) June 26, 1948 – September 30, 1949 (Airlift) </vt:lpstr>
      <vt:lpstr>Berlin Airlift</vt:lpstr>
      <vt:lpstr>Airlift Flights</vt:lpstr>
      <vt:lpstr>Number of Passengers  Taken in or out of Berlin</vt:lpstr>
      <vt:lpstr>Berlin Airlift</vt:lpstr>
      <vt:lpstr>B-29 Squadrons</vt:lpstr>
      <vt:lpstr>Berlin Blockade/Airlift: Conclusion (1948-1949) Postwar: A History of Europe Since 1945 by Tony Judt</vt:lpstr>
      <vt:lpstr>Berlin Blockade/Airlift: Conclusion (1948-1949) Postwar: A History of Europe Since 1945 by Tony Judt</vt:lpstr>
      <vt:lpstr>Berlin Blockade/Airlift: Conclusion (1948-1949) Postwar: A History of Europe Since 1945 by Tony Judt</vt:lpstr>
      <vt:lpstr>Berlin Blockade/Airlift: Conclusion (1948-1949)</vt:lpstr>
      <vt:lpstr>Berlin Blockade/Airlift: Conclusion (1948-1949)</vt:lpstr>
      <vt:lpstr>Significant Outcomes of the Berlin Blockade/Airlift (1948-1949)  Postwar: A History of Europe Since 1945 by Tony Judt </vt:lpstr>
      <vt:lpstr>Significant Outcomes of the  Berlin Blockade/Airlift (1948-1949) Postwar: A History of Europe Since 1945 by Tony Judt </vt:lpstr>
      <vt:lpstr>The Bridge between East &amp; West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Divided Berlin</dc:title>
  <dc:creator>Grace</dc:creator>
  <cp:lastModifiedBy>Grace</cp:lastModifiedBy>
  <cp:revision>1</cp:revision>
  <dcterms:created xsi:type="dcterms:W3CDTF">2016-02-08T00:09:13Z</dcterms:created>
  <dcterms:modified xsi:type="dcterms:W3CDTF">2016-02-08T00:09:21Z</dcterms:modified>
</cp:coreProperties>
</file>